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69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71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272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273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274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277" r:id="rId9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7FC52B-6EAC-44C3-A3B1-AF3F566CF018}">
          <p14:sldIdLst>
            <p14:sldId id="256"/>
            <p14:sldId id="267"/>
          </p14:sldIdLst>
        </p14:section>
        <p14:section name="Web Server Hosting Options" id="{21B38AA1-03D0-47E8-A210-63D88BA819E7}">
          <p14:sldIdLst>
            <p14:sldId id="269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Domain and Name Server Administration" id="{7C7B2839-F29E-484B-88A4-6A8676CA4251}">
          <p14:sldIdLst>
            <p14:sldId id="271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Linux and Apache Configuration" id="{E6C546AA-AAD4-6A47-A7A2-CC041AD8E6FD}">
          <p14:sldIdLst>
            <p14:sldId id="272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Apache Request and Response Management" id="{30B492BB-2E59-B74F-A392-EF1D6D031C62}">
          <p14:sldIdLst>
            <p14:sldId id="273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Web Monitoring and Analytics" id="{8CBFDFBC-D560-C54D-864C-EDDA35B9BDB7}">
          <p14:sldIdLst>
            <p14:sldId id="274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What You’ve Learned" id="{D1453C29-32EE-E84B-8F2B-E90C5636CCB5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4" autoAdjust="0"/>
    <p:restoredTop sz="99598" autoAdjust="0"/>
  </p:normalViewPr>
  <p:slideViewPr>
    <p:cSldViewPr showGuides="1">
      <p:cViewPr varScale="1">
        <p:scale>
          <a:sx n="91" d="100"/>
          <a:sy n="91" d="100"/>
        </p:scale>
        <p:origin x="888" y="66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Web Server Administration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19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Dedicated 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Dedicated hosting </a:t>
            </a:r>
            <a:r>
              <a:rPr lang="en-US" dirty="0"/>
              <a:t>is when a server is rented to you in its entirety inside the </a:t>
            </a:r>
            <a:r>
              <a:rPr lang="en-US" dirty="0" smtClean="0"/>
              <a:t>data center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Almost your machine</a:t>
            </a:r>
          </a:p>
        </p:txBody>
      </p:sp>
      <p:pic>
        <p:nvPicPr>
          <p:cNvPr id="6" name="Picture 5" descr="4071519003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14600"/>
            <a:ext cx="7010400" cy="38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Dedicated 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centers are normally located to take advantage of nearby Internet Exchange Points and benefit from redundant connections.</a:t>
            </a:r>
          </a:p>
          <a:p>
            <a:r>
              <a:rPr lang="en-US" dirty="0" smtClean="0"/>
              <a:t>You are given a complete physical machine to control, removing the possible inequity that can arise when you share the CPU and RAM with other users.</a:t>
            </a:r>
          </a:p>
          <a:p>
            <a:r>
              <a:rPr lang="en-US" dirty="0" smtClean="0"/>
              <a:t>The disadvantage of dedicated hosting is the lack of control over the hardware, and a restriction on accessing the hardware.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Almost your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7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Collocated Hosting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Touch the machine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Collocated hosting </a:t>
            </a:r>
            <a:r>
              <a:rPr lang="en-US" dirty="0"/>
              <a:t>is almost like dedicated hosting, except rather than rent </a:t>
            </a:r>
            <a:r>
              <a:rPr lang="en-US" dirty="0" smtClean="0"/>
              <a:t>a machine</a:t>
            </a:r>
            <a:r>
              <a:rPr lang="en-US" dirty="0"/>
              <a:t>, you outright build, own, and manage the machine yourself</a:t>
            </a:r>
            <a:r>
              <a:rPr lang="en-US" dirty="0" smtClean="0"/>
              <a:t>.</a:t>
            </a:r>
          </a:p>
          <a:p>
            <a:r>
              <a:rPr lang="en-US" dirty="0"/>
              <a:t>The advantage of collocated hosting goes beyond a dedicated server with </a:t>
            </a:r>
            <a:r>
              <a:rPr lang="en-US" dirty="0" smtClean="0"/>
              <a:t>not only </a:t>
            </a:r>
            <a:r>
              <a:rPr lang="en-US" dirty="0"/>
              <a:t>full control over the OS, software version, firewalls, and policies but also </a:t>
            </a:r>
            <a:r>
              <a:rPr lang="en-US" dirty="0" smtClean="0"/>
              <a:t>the physical </a:t>
            </a:r>
            <a:r>
              <a:rPr lang="en-US" dirty="0"/>
              <a:t>machine</a:t>
            </a:r>
            <a:r>
              <a:rPr lang="en-US" dirty="0" smtClean="0"/>
              <a:t>.</a:t>
            </a:r>
          </a:p>
          <a:p>
            <a:r>
              <a:rPr lang="en-US" dirty="0"/>
              <a:t>The disadvantage of collocated systems is that you must control </a:t>
            </a:r>
            <a:r>
              <a:rPr lang="en-US" dirty="0" smtClean="0"/>
              <a:t>everything yourself</a:t>
            </a:r>
            <a:r>
              <a:rPr lang="en-US" dirty="0"/>
              <a:t>, with little to no support from a third </a:t>
            </a:r>
            <a:r>
              <a:rPr lang="en-US" dirty="0" smtClean="0"/>
              <a:t>party and they are costly</a:t>
            </a:r>
          </a:p>
        </p:txBody>
      </p:sp>
    </p:spTree>
    <p:extLst>
      <p:ext uri="{BB962C8B-B14F-4D97-AF65-F5344CB8AC3E}">
        <p14:creationId xmlns:p14="http://schemas.microsoft.com/office/powerpoint/2010/main" val="37993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House Hosting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 everything yourself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any </a:t>
            </a:r>
            <a:r>
              <a:rPr lang="en-US" dirty="0"/>
              <a:t>companies do use a low-cost, in-house hosting </a:t>
            </a:r>
            <a:r>
              <a:rPr lang="en-US" dirty="0" smtClean="0"/>
              <a:t>environment for </a:t>
            </a:r>
            <a:r>
              <a:rPr lang="en-US" dirty="0"/>
              <a:t>development, preproduction, and sandbox </a:t>
            </a:r>
            <a:r>
              <a:rPr lang="en-US" dirty="0" smtClean="0"/>
              <a:t>environments.</a:t>
            </a:r>
          </a:p>
          <a:p>
            <a:r>
              <a:rPr lang="en-US" dirty="0"/>
              <a:t>In practice, though, many small companies’ in-house data centers are just </a:t>
            </a:r>
            <a:r>
              <a:rPr lang="en-US" dirty="0" smtClean="0"/>
              <a:t>closets with </a:t>
            </a:r>
            <a:r>
              <a:rPr lang="en-US" dirty="0"/>
              <a:t>an air conditioner, unsecured, and without any redundancies.</a:t>
            </a:r>
            <a:endParaRPr lang="en-US" dirty="0" smtClean="0"/>
          </a:p>
        </p:txBody>
      </p:sp>
      <p:pic>
        <p:nvPicPr>
          <p:cNvPr id="3" name="Picture 2" descr="4071519004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91000"/>
            <a:ext cx="3962400" cy="22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8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Hosting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Ignore the man behind the curtain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Cloud hosting </a:t>
            </a:r>
            <a:r>
              <a:rPr lang="en-US" dirty="0"/>
              <a:t>is the newest buzzword in shared hosting services.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advantages are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scalability</a:t>
            </a:r>
            <a:r>
              <a:rPr lang="en-US" dirty="0"/>
              <a:t>, where more </a:t>
            </a:r>
            <a:r>
              <a:rPr lang="en-US" dirty="0" smtClean="0"/>
              <a:t>computing and </a:t>
            </a:r>
            <a:r>
              <a:rPr lang="en-US" dirty="0"/>
              <a:t>data storage </a:t>
            </a:r>
            <a:r>
              <a:rPr lang="en-US" dirty="0" smtClean="0"/>
              <a:t>are needed </a:t>
            </a:r>
            <a:r>
              <a:rPr lang="en-US" dirty="0"/>
              <a:t>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redundancy </a:t>
            </a:r>
            <a:r>
              <a:rPr lang="en-US" dirty="0"/>
              <a:t>of a distributed solution </a:t>
            </a:r>
            <a:endParaRPr lang="en-US" dirty="0" smtClean="0"/>
          </a:p>
          <a:p>
            <a:r>
              <a:rPr lang="en-US" dirty="0" smtClean="0"/>
              <a:t>Unfortunately</a:t>
            </a:r>
            <a:r>
              <a:rPr lang="en-US" dirty="0"/>
              <a:t>, many </a:t>
            </a:r>
            <a:r>
              <a:rPr lang="en-US" dirty="0" smtClean="0"/>
              <a:t>providers </a:t>
            </a:r>
            <a:r>
              <a:rPr lang="en-US" dirty="0"/>
              <a:t>are </a:t>
            </a:r>
            <a:r>
              <a:rPr lang="en-US" dirty="0" smtClean="0"/>
              <a:t>cashing in </a:t>
            </a:r>
            <a:r>
              <a:rPr lang="en-US" dirty="0"/>
              <a:t>on the latest buzzwords without the </a:t>
            </a:r>
            <a:r>
              <a:rPr lang="en-US" dirty="0" smtClean="0"/>
              <a:t>benefits.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At the end </a:t>
            </a:r>
            <a:r>
              <a:rPr lang="en-US" dirty="0"/>
              <a:t>of the day a request for your website has to be answered by a physical </a:t>
            </a:r>
            <a:r>
              <a:rPr lang="en-US" dirty="0" smtClean="0"/>
              <a:t>machine with </a:t>
            </a:r>
            <a:r>
              <a:rPr lang="en-US" dirty="0"/>
              <a:t>access to RAM, file system, and an OS.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511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Domain and Name Server </a:t>
            </a:r>
            <a:r>
              <a:rPr lang="en-US" dirty="0" smtClean="0">
                <a:solidFill>
                  <a:srgbClr val="467082"/>
                </a:solidFill>
              </a:rPr>
              <a:t>Administration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Name System</a:t>
            </a:r>
            <a:endParaRPr lang="en-US" dirty="0"/>
          </a:p>
        </p:txBody>
      </p:sp>
      <p:pic>
        <p:nvPicPr>
          <p:cNvPr id="5" name="Content Placeholder 4" descr="4071519005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25" b="-6825"/>
          <a:stretch>
            <a:fillRect/>
          </a:stretch>
        </p:blipFill>
        <p:spPr>
          <a:xfrm>
            <a:off x="533400" y="1066800"/>
            <a:ext cx="7848600" cy="554969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 than remembering IP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a Domain Name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 one to your fortune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only lease the right to use the </a:t>
            </a:r>
            <a:r>
              <a:rPr lang="en-US" dirty="0" smtClean="0"/>
              <a:t>name exclusively </a:t>
            </a:r>
            <a:r>
              <a:rPr lang="en-US" dirty="0"/>
              <a:t>for a period, and must renew </a:t>
            </a:r>
            <a:r>
              <a:rPr lang="en-US" dirty="0" smtClean="0"/>
              <a:t>periodically.</a:t>
            </a:r>
          </a:p>
          <a:p>
            <a:r>
              <a:rPr lang="en-US" dirty="0"/>
              <a:t>Registrars are companies that register domain names, on your behalf (the registrant)</a:t>
            </a:r>
            <a:r>
              <a:rPr lang="en-US" dirty="0" smtClean="0"/>
              <a:t>, under </a:t>
            </a:r>
            <a:r>
              <a:rPr lang="en-US" dirty="0"/>
              <a:t>the oversight of </a:t>
            </a:r>
            <a:r>
              <a:rPr lang="en-US" dirty="0" smtClean="0"/>
              <a:t>ICANN.</a:t>
            </a:r>
          </a:p>
          <a:p>
            <a:r>
              <a:rPr lang="en-US" dirty="0"/>
              <a:t>Some popular registrars include </a:t>
            </a:r>
            <a:r>
              <a:rPr lang="en-US" dirty="0" err="1"/>
              <a:t>GoDaddy</a:t>
            </a:r>
            <a:r>
              <a:rPr lang="en-US" dirty="0"/>
              <a:t>, </a:t>
            </a:r>
            <a:r>
              <a:rPr lang="en-US" dirty="0" err="1"/>
              <a:t>TuCows</a:t>
            </a:r>
            <a:r>
              <a:rPr lang="en-US" dirty="0"/>
              <a:t>, and </a:t>
            </a:r>
            <a:r>
              <a:rPr lang="en-US" dirty="0" smtClean="0"/>
              <a:t>Network Solutions</a:t>
            </a:r>
            <a:r>
              <a:rPr lang="en-US" dirty="0"/>
              <a:t>, where you can expect to pay from $10.00 per year per domain name.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a Domain Name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WHOIS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registrars  must </a:t>
            </a:r>
            <a:r>
              <a:rPr lang="en-US" dirty="0"/>
              <a:t>collect and maintain your information in a </a:t>
            </a:r>
            <a:r>
              <a:rPr lang="en-US" dirty="0" smtClean="0"/>
              <a:t>database of </a:t>
            </a:r>
            <a:r>
              <a:rPr lang="en-US" dirty="0"/>
              <a:t>WHOIS records that includes three levels of contact (registrant, technical, and billing)</a:t>
            </a:r>
            <a:r>
              <a:rPr lang="en-US" dirty="0" smtClean="0"/>
              <a:t>, who </a:t>
            </a:r>
            <a:r>
              <a:rPr lang="en-US" dirty="0"/>
              <a:t>are often the same person</a:t>
            </a:r>
            <a:r>
              <a:rPr lang="en-US" dirty="0" smtClean="0"/>
              <a:t>.</a:t>
            </a:r>
          </a:p>
          <a:p>
            <a:r>
              <a:rPr lang="en-US" dirty="0"/>
              <a:t>Anyone can try and find out who owns a </a:t>
            </a:r>
            <a:r>
              <a:rPr lang="en-US" dirty="0" smtClean="0"/>
              <a:t>domain by </a:t>
            </a:r>
            <a:r>
              <a:rPr lang="en-US" dirty="0"/>
              <a:t>running the WHOIS command and reading the output.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Visualization</a:t>
            </a:r>
            <a:endParaRPr lang="en-US" dirty="0"/>
          </a:p>
        </p:txBody>
      </p:sp>
      <p:pic>
        <p:nvPicPr>
          <p:cNvPr id="6" name="Content Placeholder 5" descr="4071519006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73" r="-12173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</p:spTree>
    <p:extLst>
      <p:ext uri="{BB962C8B-B14F-4D97-AF65-F5344CB8AC3E}">
        <p14:creationId xmlns:p14="http://schemas.microsoft.com/office/powerpoint/2010/main" val="348356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Web Server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Hosting Options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10668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latin typeface="Rockwell Condensed" pitchFamily="18" charset="0"/>
              </a:rPr>
              <a:t>Domain and Name Server </a:t>
            </a:r>
            <a:r>
              <a:rPr lang="en-US" sz="2200" dirty="0" smtClean="0">
                <a:solidFill>
                  <a:srgbClr val="F3703A"/>
                </a:solidFill>
                <a:latin typeface="Rockwell Condensed" pitchFamily="18" charset="0"/>
              </a:rPr>
              <a:t>Administration</a:t>
            </a:r>
            <a:endParaRPr lang="en-US" sz="22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0" y="2524780"/>
            <a:ext cx="281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Linux and Apache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Configuration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Web Monitoring and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Analytics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Apache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Request/Response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Private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any </a:t>
            </a:r>
            <a:r>
              <a:rPr lang="en-US" dirty="0"/>
              <a:t>registrars provide </a:t>
            </a:r>
            <a:r>
              <a:rPr lang="en-US" b="1" dirty="0"/>
              <a:t>private registration </a:t>
            </a:r>
            <a:r>
              <a:rPr lang="en-US" dirty="0"/>
              <a:t>services</a:t>
            </a:r>
            <a:r>
              <a:rPr lang="en-US" dirty="0" smtClean="0"/>
              <a:t>, which </a:t>
            </a:r>
            <a:r>
              <a:rPr lang="en-US" dirty="0"/>
              <a:t>broker a deal with a private company as an intermediary to register </a:t>
            </a:r>
            <a:r>
              <a:rPr lang="en-US" dirty="0" smtClean="0"/>
              <a:t>the domain </a:t>
            </a:r>
            <a:r>
              <a:rPr lang="en-US" dirty="0"/>
              <a:t>on your </a:t>
            </a:r>
            <a:r>
              <a:rPr lang="en-US" dirty="0" smtClean="0"/>
              <a:t>behalf.</a:t>
            </a:r>
          </a:p>
          <a:p>
            <a:r>
              <a:rPr lang="en-US" dirty="0" smtClean="0"/>
              <a:t>The private </a:t>
            </a:r>
            <a:r>
              <a:rPr lang="en-US" dirty="0"/>
              <a:t>registration company keeps your real contact information on </a:t>
            </a:r>
            <a:r>
              <a:rPr lang="en-US" dirty="0" smtClean="0"/>
              <a:t>their own </a:t>
            </a:r>
            <a:r>
              <a:rPr lang="en-US" dirty="0"/>
              <a:t>servers because they must know who to contact if the need arises. </a:t>
            </a:r>
            <a:endParaRPr lang="en-US" dirty="0" smtClean="0"/>
          </a:p>
          <a:p>
            <a:r>
              <a:rPr lang="en-US" dirty="0" smtClean="0"/>
              <a:t>These private registrants </a:t>
            </a:r>
            <a:r>
              <a:rPr lang="en-US" dirty="0"/>
              <a:t>will turn your information over to authorities upon </a:t>
            </a:r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Private Visualization</a:t>
            </a:r>
            <a:endParaRPr lang="en-US" dirty="0"/>
          </a:p>
        </p:txBody>
      </p:sp>
      <p:pic>
        <p:nvPicPr>
          <p:cNvPr id="6" name="Content Placeholder 5" descr="4071519007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16" r="-11916"/>
          <a:stretch>
            <a:fillRect/>
          </a:stretch>
        </p:blipFill>
        <p:spPr>
          <a:xfrm>
            <a:off x="310467" y="1219200"/>
            <a:ext cx="7385733" cy="5222403"/>
          </a:xfrm>
        </p:spPr>
      </p:pic>
    </p:spTree>
    <p:extLst>
      <p:ext uri="{BB962C8B-B14F-4D97-AF65-F5344CB8AC3E}">
        <p14:creationId xmlns:p14="http://schemas.microsoft.com/office/powerpoint/2010/main" val="36368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the Name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Easy to use, a little tricky to update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single most important thing you do with your registrar is control the name </a:t>
            </a:r>
            <a:r>
              <a:rPr lang="en-US" dirty="0" smtClean="0"/>
              <a:t>servers associated </a:t>
            </a:r>
            <a:r>
              <a:rPr lang="en-US" dirty="0"/>
              <a:t>with the domain name</a:t>
            </a:r>
            <a:r>
              <a:rPr lang="en-US" dirty="0" smtClean="0"/>
              <a:t>.</a:t>
            </a:r>
          </a:p>
          <a:p>
            <a:r>
              <a:rPr lang="en-US" dirty="0"/>
              <a:t>Your web host will provide name </a:t>
            </a:r>
            <a:r>
              <a:rPr lang="en-US" dirty="0" smtClean="0"/>
              <a:t>servers which then have </a:t>
            </a:r>
            <a:r>
              <a:rPr lang="en-US" dirty="0"/>
              <a:t>to get registered with the </a:t>
            </a:r>
            <a:r>
              <a:rPr lang="en-US" dirty="0" smtClean="0"/>
              <a:t>registrar you </a:t>
            </a:r>
            <a:r>
              <a:rPr lang="en-US" dirty="0"/>
              <a:t>used when you leased the domain. </a:t>
            </a:r>
            <a:endParaRPr lang="en-US" dirty="0" smtClean="0"/>
          </a:p>
          <a:p>
            <a:r>
              <a:rPr lang="en-US" dirty="0"/>
              <a:t>When you update your name server, the registrar, on your behalf, updates </a:t>
            </a:r>
            <a:r>
              <a:rPr lang="en-US" dirty="0" smtClean="0"/>
              <a:t>your name </a:t>
            </a:r>
            <a:r>
              <a:rPr lang="en-US" dirty="0"/>
              <a:t>server records on the top-level domain (TLD) name servers</a:t>
            </a:r>
          </a:p>
        </p:txBody>
      </p:sp>
    </p:spTree>
    <p:extLst>
      <p:ext uri="{BB962C8B-B14F-4D97-AF65-F5344CB8AC3E}">
        <p14:creationId xmlns:p14="http://schemas.microsoft.com/office/powerpoint/2010/main" val="91790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Name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little tricks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Updating records in DNS may require at least 48 hours to ensure that the </a:t>
            </a:r>
            <a:r>
              <a:rPr lang="en-US" dirty="0" smtClean="0"/>
              <a:t>changes have </a:t>
            </a:r>
            <a:r>
              <a:rPr lang="en-US" dirty="0"/>
              <a:t>propagated throughout the system</a:t>
            </a:r>
            <a:r>
              <a:rPr lang="en-US" dirty="0" smtClean="0"/>
              <a:t>.</a:t>
            </a:r>
          </a:p>
          <a:p>
            <a:r>
              <a:rPr lang="en-US" dirty="0"/>
              <a:t>After updating your name servers with the registrar, it’s a good practice to “dig</a:t>
            </a:r>
            <a:r>
              <a:rPr lang="en-US" dirty="0" smtClean="0"/>
              <a:t>” on </a:t>
            </a:r>
            <a:r>
              <a:rPr lang="en-US" dirty="0"/>
              <a:t>your TLD servers to confirm that the changes have been made</a:t>
            </a:r>
            <a:r>
              <a:rPr lang="en-US" dirty="0" smtClean="0"/>
              <a:t>.</a:t>
            </a:r>
          </a:p>
          <a:p>
            <a:r>
              <a:rPr lang="en-US" dirty="0"/>
              <a:t>Dig is a </a:t>
            </a:r>
            <a:r>
              <a:rPr lang="en-US" dirty="0" smtClean="0"/>
              <a:t>command that </a:t>
            </a:r>
            <a:r>
              <a:rPr lang="en-US" dirty="0"/>
              <a:t>lets you ask a particular name server about records of a particular type for </a:t>
            </a:r>
            <a:r>
              <a:rPr lang="en-US" dirty="0" smtClean="0"/>
              <a:t>any domain</a:t>
            </a:r>
            <a:r>
              <a:rPr lang="en-US" dirty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Name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Dig it</a:t>
            </a:r>
            <a:endParaRPr lang="en-US" dirty="0"/>
          </a:p>
        </p:txBody>
      </p:sp>
      <p:pic>
        <p:nvPicPr>
          <p:cNvPr id="6" name="Content Placeholder 5" descr="4071519008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57" b="-4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94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Host, Mail Server, Name Server, Alias,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practice, all of a domain’s records are stored in a </a:t>
            </a:r>
            <a:r>
              <a:rPr lang="en-US" dirty="0" smtClean="0"/>
              <a:t>single file </a:t>
            </a:r>
            <a:r>
              <a:rPr lang="en-US" dirty="0"/>
              <a:t>called the DNS </a:t>
            </a:r>
            <a:r>
              <a:rPr lang="en-US" b="1" dirty="0"/>
              <a:t>zone file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are  six </a:t>
            </a:r>
            <a:r>
              <a:rPr lang="en-US" dirty="0"/>
              <a:t>primary types of records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A</a:t>
            </a:r>
            <a:r>
              <a:rPr lang="en-US" b="1" dirty="0"/>
              <a:t>/AAA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CName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MX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NS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SOA</a:t>
            </a:r>
            <a:r>
              <a:rPr lang="en-US" b="1" dirty="0"/>
              <a:t>, </a:t>
            </a:r>
            <a:r>
              <a:rPr lang="en-US" dirty="0"/>
              <a:t>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TXT</a:t>
            </a:r>
            <a:r>
              <a:rPr lang="en-US" b="1" dirty="0"/>
              <a:t>/</a:t>
            </a:r>
            <a:r>
              <a:rPr lang="en-US" b="1" dirty="0" smtClean="0"/>
              <a:t>SPF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3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Zone file</a:t>
            </a:r>
            <a:endParaRPr lang="en-US" dirty="0"/>
          </a:p>
        </p:txBody>
      </p:sp>
      <p:pic>
        <p:nvPicPr>
          <p:cNvPr id="6" name="Content Placeholder 5" descr="4071519009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32" r="-3132"/>
          <a:stretch>
            <a:fillRect/>
          </a:stretch>
        </p:blipFill>
        <p:spPr>
          <a:xfrm>
            <a:off x="609600" y="1259832"/>
            <a:ext cx="7162800" cy="5064768"/>
          </a:xfrm>
        </p:spPr>
      </p:pic>
    </p:spTree>
    <p:extLst>
      <p:ext uri="{BB962C8B-B14F-4D97-AF65-F5344CB8AC3E}">
        <p14:creationId xmlns:p14="http://schemas.microsoft.com/office/powerpoint/2010/main" val="1530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and AAAA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records </a:t>
            </a:r>
            <a:r>
              <a:rPr lang="en-US" dirty="0"/>
              <a:t>and </a:t>
            </a:r>
            <a:r>
              <a:rPr lang="en-US" b="1" dirty="0"/>
              <a:t>AAAA records </a:t>
            </a:r>
            <a:r>
              <a:rPr lang="en-US" dirty="0"/>
              <a:t>are identical except </a:t>
            </a:r>
            <a:r>
              <a:rPr lang="en-US" i="1" dirty="0"/>
              <a:t>A </a:t>
            </a:r>
            <a:r>
              <a:rPr lang="en-US" dirty="0"/>
              <a:t>records use IPv4 </a:t>
            </a:r>
            <a:r>
              <a:rPr lang="en-US" dirty="0" smtClean="0"/>
              <a:t>addresses and </a:t>
            </a:r>
            <a:r>
              <a:rPr lang="en-US" i="1" dirty="0"/>
              <a:t>AAAA </a:t>
            </a:r>
            <a:r>
              <a:rPr lang="en-US" dirty="0"/>
              <a:t>records use IPv6.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/>
              <a:t>of them simply associate a hostname with an </a:t>
            </a:r>
            <a:r>
              <a:rPr lang="en-US" dirty="0" smtClean="0"/>
              <a:t>IP address.</a:t>
            </a:r>
          </a:p>
          <a:p>
            <a:r>
              <a:rPr lang="en-US" dirty="0"/>
              <a:t>These are the most common queries, performed whenever a user </a:t>
            </a:r>
            <a:r>
              <a:rPr lang="en-US" dirty="0" smtClean="0"/>
              <a:t>requests a </a:t>
            </a:r>
            <a:r>
              <a:rPr lang="en-US" dirty="0"/>
              <a:t>domain through a browser.</a:t>
            </a:r>
          </a:p>
        </p:txBody>
      </p:sp>
      <p:pic>
        <p:nvPicPr>
          <p:cNvPr id="7" name="Content Placeholder 5" descr="4071519009.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3" t="65667" r="702" b="18314"/>
          <a:stretch/>
        </p:blipFill>
        <p:spPr>
          <a:xfrm>
            <a:off x="990600" y="2895600"/>
            <a:ext cx="638789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1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CNAME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Canonical Name (</a:t>
            </a:r>
            <a:r>
              <a:rPr lang="en-US" b="1" dirty="0" err="1"/>
              <a:t>CName</a:t>
            </a:r>
            <a:r>
              <a:rPr lang="en-US" b="1" dirty="0"/>
              <a:t>) records </a:t>
            </a:r>
            <a:r>
              <a:rPr lang="en-US" b="1" dirty="0" smtClean="0"/>
              <a:t>is </a:t>
            </a:r>
            <a:r>
              <a:rPr lang="en-US" dirty="0" smtClean="0"/>
              <a:t>allow </a:t>
            </a:r>
            <a:r>
              <a:rPr lang="en-US" dirty="0"/>
              <a:t>you to point multiple subdomains </a:t>
            </a:r>
            <a:r>
              <a:rPr lang="en-US" dirty="0" smtClean="0"/>
              <a:t>to an </a:t>
            </a:r>
            <a:r>
              <a:rPr lang="en-US" dirty="0"/>
              <a:t>existing </a:t>
            </a:r>
            <a:r>
              <a:rPr lang="en-US" i="1" dirty="0"/>
              <a:t>A </a:t>
            </a:r>
            <a:r>
              <a:rPr lang="en-US" dirty="0"/>
              <a:t>record.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allows you to update all your domains at once by </a:t>
            </a:r>
            <a:r>
              <a:rPr lang="en-US" dirty="0" smtClean="0"/>
              <a:t>changing the </a:t>
            </a:r>
            <a:r>
              <a:rPr lang="en-US" dirty="0"/>
              <a:t>one </a:t>
            </a:r>
            <a:r>
              <a:rPr lang="en-US" i="1" dirty="0"/>
              <a:t>A </a:t>
            </a:r>
            <a:r>
              <a:rPr lang="en-US" dirty="0"/>
              <a:t>record. However, it doubles the number of queries required to </a:t>
            </a:r>
            <a:r>
              <a:rPr lang="en-US" dirty="0" smtClean="0"/>
              <a:t>get resolution </a:t>
            </a:r>
            <a:r>
              <a:rPr lang="en-US" dirty="0"/>
              <a:t>for your domain, making </a:t>
            </a:r>
            <a:r>
              <a:rPr lang="en-US" i="1" dirty="0"/>
              <a:t>A </a:t>
            </a:r>
            <a:r>
              <a:rPr lang="en-US" dirty="0"/>
              <a:t>records the preferred technique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sometimes called an alias.</a:t>
            </a:r>
            <a:endParaRPr lang="en-US" dirty="0"/>
          </a:p>
        </p:txBody>
      </p:sp>
      <p:pic>
        <p:nvPicPr>
          <p:cNvPr id="6" name="Content Placeholder 5" descr="4071519009.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81558" r="17636" b="15194"/>
          <a:stretch/>
        </p:blipFill>
        <p:spPr>
          <a:xfrm>
            <a:off x="1051063" y="4705354"/>
            <a:ext cx="6721337" cy="2476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5726668"/>
            <a:ext cx="263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A Record exists for this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5726668"/>
            <a:ext cx="145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alias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1413880" y="5029200"/>
            <a:ext cx="49112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334000" y="5029200"/>
            <a:ext cx="12192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3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CNAME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Canonical Name (</a:t>
            </a:r>
            <a:r>
              <a:rPr lang="en-US" b="1" dirty="0" err="1"/>
              <a:t>CName</a:t>
            </a:r>
            <a:r>
              <a:rPr lang="en-US" b="1" dirty="0"/>
              <a:t>) records </a:t>
            </a:r>
            <a:r>
              <a:rPr lang="en-US" b="1" dirty="0" smtClean="0"/>
              <a:t>is </a:t>
            </a:r>
            <a:r>
              <a:rPr lang="en-US" dirty="0" smtClean="0"/>
              <a:t>allow </a:t>
            </a:r>
            <a:r>
              <a:rPr lang="en-US" dirty="0"/>
              <a:t>you to point multiple subdomains </a:t>
            </a:r>
            <a:r>
              <a:rPr lang="en-US" dirty="0" smtClean="0"/>
              <a:t>to an </a:t>
            </a:r>
            <a:r>
              <a:rPr lang="en-US" dirty="0"/>
              <a:t>existing </a:t>
            </a:r>
            <a:r>
              <a:rPr lang="en-US" i="1" dirty="0"/>
              <a:t>A </a:t>
            </a:r>
            <a:r>
              <a:rPr lang="en-US" dirty="0"/>
              <a:t>record.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allows you to update all your domains at once by </a:t>
            </a:r>
            <a:r>
              <a:rPr lang="en-US" dirty="0" smtClean="0"/>
              <a:t>changing the </a:t>
            </a:r>
            <a:r>
              <a:rPr lang="en-US" dirty="0"/>
              <a:t>one </a:t>
            </a:r>
            <a:r>
              <a:rPr lang="en-US" i="1" dirty="0"/>
              <a:t>A </a:t>
            </a:r>
            <a:r>
              <a:rPr lang="en-US" dirty="0"/>
              <a:t>record. However, it doubles the number of queries required to </a:t>
            </a:r>
            <a:r>
              <a:rPr lang="en-US" dirty="0" smtClean="0"/>
              <a:t>get resolution</a:t>
            </a:r>
          </a:p>
          <a:p>
            <a:r>
              <a:rPr lang="en-US" dirty="0" smtClean="0"/>
              <a:t>It is sometimes called an alias.</a:t>
            </a:r>
            <a:endParaRPr lang="en-US" dirty="0"/>
          </a:p>
        </p:txBody>
      </p:sp>
      <p:pic>
        <p:nvPicPr>
          <p:cNvPr id="6" name="Content Placeholder 5" descr="4071519009.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1" t="81558" r="17636" b="15194"/>
          <a:stretch/>
        </p:blipFill>
        <p:spPr>
          <a:xfrm>
            <a:off x="1051063" y="4705354"/>
            <a:ext cx="6721337" cy="2476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5726668"/>
            <a:ext cx="263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A Record exists for this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5726668"/>
            <a:ext cx="145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new alias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1413880" y="5029200"/>
            <a:ext cx="49112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334000" y="5029200"/>
            <a:ext cx="12192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0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Server </a:t>
            </a:r>
            <a:r>
              <a:rPr lang="en-US" dirty="0" smtClean="0">
                <a:solidFill>
                  <a:schemeClr val="tx2"/>
                </a:solidFill>
              </a:rPr>
              <a:t>Hosting Options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0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Mail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>
            <a:normAutofit/>
          </a:bodyPr>
          <a:lstStyle/>
          <a:p>
            <a:r>
              <a:rPr lang="en-US" b="1" dirty="0"/>
              <a:t>Mail Exchange (MX) records </a:t>
            </a:r>
            <a:r>
              <a:rPr lang="en-US" dirty="0"/>
              <a:t>are the records that provide the location of the </a:t>
            </a:r>
            <a:r>
              <a:rPr lang="en-US" dirty="0" smtClean="0"/>
              <a:t>Simple Mail </a:t>
            </a:r>
            <a:r>
              <a:rPr lang="en-US" dirty="0"/>
              <a:t>Transfer Protocol (SMTP) servers to receive email for this domain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SMTP allows </a:t>
            </a:r>
            <a:r>
              <a:rPr lang="en-US" dirty="0"/>
              <a:t>redundant mail servers for load distribution or backup purposes. To </a:t>
            </a:r>
            <a:r>
              <a:rPr lang="en-US" dirty="0" smtClean="0"/>
              <a:t>support that </a:t>
            </a:r>
            <a:r>
              <a:rPr lang="en-US" dirty="0"/>
              <a:t>feature, MX records not only require an IP address but also a ranking. </a:t>
            </a:r>
            <a:endParaRPr lang="en-US" dirty="0" smtClean="0"/>
          </a:p>
          <a:p>
            <a:r>
              <a:rPr lang="en-US" dirty="0" smtClean="0"/>
              <a:t>When trying to deliver mail, the lowest numbered servers are tried first, and only if they are down, will the higher ones be used.</a:t>
            </a:r>
          </a:p>
          <a:p>
            <a:endParaRPr lang="en-US" dirty="0"/>
          </a:p>
        </p:txBody>
      </p:sp>
      <p:pic>
        <p:nvPicPr>
          <p:cNvPr id="6" name="Content Placeholder 5" descr="4071519009.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0" t="55901" r="17636" b="37195"/>
          <a:stretch/>
        </p:blipFill>
        <p:spPr>
          <a:xfrm>
            <a:off x="1066800" y="5257800"/>
            <a:ext cx="6819878" cy="5264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6172200"/>
            <a:ext cx="88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4800600" y="5791200"/>
            <a:ext cx="228600" cy="565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51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Authoritative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>
            <a:normAutofit/>
          </a:bodyPr>
          <a:lstStyle/>
          <a:p>
            <a:r>
              <a:rPr lang="en-US" b="1" dirty="0"/>
              <a:t>Name server (NS) </a:t>
            </a:r>
            <a:r>
              <a:rPr lang="en-US" dirty="0"/>
              <a:t>records are the essential records that tell everyone what </a:t>
            </a:r>
            <a:r>
              <a:rPr lang="en-US" dirty="0" smtClean="0"/>
              <a:t>name servers </a:t>
            </a:r>
            <a:r>
              <a:rPr lang="en-US" dirty="0"/>
              <a:t>to use for this domain.  </a:t>
            </a:r>
            <a:r>
              <a:rPr lang="en-US" dirty="0" smtClean="0"/>
              <a:t>There </a:t>
            </a:r>
            <a:r>
              <a:rPr lang="en-US" dirty="0"/>
              <a:t>can be (and should be</a:t>
            </a:r>
            <a:r>
              <a:rPr lang="en-US" dirty="0" smtClean="0"/>
              <a:t>) multiple </a:t>
            </a:r>
            <a:r>
              <a:rPr lang="en-US" dirty="0"/>
              <a:t>name servers listed for redundancy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/>
              <a:t>Start of Authority (SOA) record </a:t>
            </a:r>
            <a:r>
              <a:rPr lang="en-US" dirty="0"/>
              <a:t>contains information about how long </a:t>
            </a:r>
            <a:r>
              <a:rPr lang="en-US" dirty="0" smtClean="0"/>
              <a:t>this record </a:t>
            </a:r>
            <a:r>
              <a:rPr lang="en-US" dirty="0"/>
              <a:t>is valid [called time to live (TTL)], together with a serial number that </a:t>
            </a:r>
            <a:r>
              <a:rPr lang="en-US" dirty="0" smtClean="0"/>
              <a:t>gets incremented </a:t>
            </a:r>
            <a:r>
              <a:rPr lang="en-US" dirty="0"/>
              <a:t>with each update to help synchronize DNS</a:t>
            </a:r>
          </a:p>
        </p:txBody>
      </p:sp>
      <p:pic>
        <p:nvPicPr>
          <p:cNvPr id="6" name="Content Placeholder 5" descr="4071519009.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0" t="43501" r="10713" b="49603"/>
          <a:stretch/>
        </p:blipFill>
        <p:spPr>
          <a:xfrm>
            <a:off x="914400" y="3505200"/>
            <a:ext cx="654119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Start of Authority (SOA) record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Content Placeholder 5" descr="4071519009.e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0" t="21382" r="10713" b="55807"/>
          <a:stretch/>
        </p:blipFill>
        <p:spPr>
          <a:xfrm>
            <a:off x="838200" y="2971800"/>
            <a:ext cx="725053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4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Validation Records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>
            <a:normAutofit/>
          </a:bodyPr>
          <a:lstStyle/>
          <a:p>
            <a:r>
              <a:rPr lang="en-US" b="1" dirty="0"/>
              <a:t>TXT </a:t>
            </a:r>
            <a:r>
              <a:rPr lang="en-US" dirty="0"/>
              <a:t>and </a:t>
            </a:r>
            <a:r>
              <a:rPr lang="en-US" b="1" dirty="0"/>
              <a:t>Sender Policy Framework (SPF) records </a:t>
            </a:r>
            <a:r>
              <a:rPr lang="en-US" dirty="0"/>
              <a:t>are used to reduce email spam </a:t>
            </a:r>
            <a:r>
              <a:rPr lang="en-US" dirty="0" smtClean="0"/>
              <a:t>by providing </a:t>
            </a:r>
            <a:r>
              <a:rPr lang="en-US" dirty="0"/>
              <a:t>another mechanism to validate your mail servers for the domain</a:t>
            </a:r>
            <a:r>
              <a:rPr lang="en-US" dirty="0" smtClean="0"/>
              <a:t>.</a:t>
            </a:r>
          </a:p>
          <a:p>
            <a:r>
              <a:rPr lang="en-US" dirty="0"/>
              <a:t>SPF records appear as both SPF and TXT records</a:t>
            </a:r>
            <a:r>
              <a:rPr lang="en-US" dirty="0" smtClean="0"/>
              <a:t>.</a:t>
            </a:r>
          </a:p>
          <a:p>
            <a:r>
              <a:rPr lang="en-US" dirty="0"/>
              <a:t>The value is a string</a:t>
            </a:r>
            <a:r>
              <a:rPr lang="en-US" dirty="0" smtClean="0"/>
              <a:t>, enclosed </a:t>
            </a:r>
            <a:r>
              <a:rPr lang="en-US" dirty="0"/>
              <a:t>in double quotes (" "</a:t>
            </a:r>
            <a:r>
              <a:rPr lang="en-US" dirty="0" smtClean="0"/>
              <a:t>) that starts </a:t>
            </a:r>
            <a:r>
              <a:rPr lang="en-US" dirty="0"/>
              <a:t>with </a:t>
            </a:r>
            <a:r>
              <a:rPr lang="en-US" b="1" dirty="0"/>
              <a:t>v=spf1 </a:t>
            </a:r>
            <a:r>
              <a:rPr lang="en-US" dirty="0"/>
              <a:t>(the version) and uses space-</a:t>
            </a:r>
            <a:r>
              <a:rPr lang="en-US" dirty="0" smtClean="0"/>
              <a:t>separated selectors </a:t>
            </a:r>
            <a:r>
              <a:rPr lang="en-US" dirty="0"/>
              <a:t>with modifiers to define which machines should be allowed to send </a:t>
            </a:r>
            <a:r>
              <a:rPr lang="en-US" dirty="0" smtClean="0"/>
              <a:t>email as </a:t>
            </a:r>
            <a:r>
              <a:rPr lang="en-US" dirty="0"/>
              <a:t>this domain.</a:t>
            </a:r>
          </a:p>
        </p:txBody>
      </p:sp>
    </p:spTree>
    <p:extLst>
      <p:ext uri="{BB962C8B-B14F-4D97-AF65-F5344CB8AC3E}">
        <p14:creationId xmlns:p14="http://schemas.microsoft.com/office/powerpoint/2010/main" val="45215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Record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Validation Records</a:t>
            </a:r>
            <a:endParaRPr lang="en-US" dirty="0"/>
          </a:p>
        </p:txBody>
      </p:sp>
      <p:pic>
        <p:nvPicPr>
          <p:cNvPr id="6" name="Content Placeholder 5" descr="4071519010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643" b="-1056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829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in-</a:t>
            </a:r>
            <a:r>
              <a:rPr lang="en-US" dirty="0" err="1"/>
              <a:t>addr.apra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Reverse DNS </a:t>
            </a:r>
            <a:r>
              <a:rPr lang="en-US" dirty="0"/>
              <a:t>is the reverse process, whereby you get a domain name from an IP </a:t>
            </a:r>
            <a:r>
              <a:rPr lang="en-US" dirty="0" smtClean="0"/>
              <a:t>address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pointer </a:t>
            </a:r>
            <a:r>
              <a:rPr lang="en-US" b="1" dirty="0"/>
              <a:t>(PTR) record </a:t>
            </a:r>
            <a:r>
              <a:rPr lang="en-US" dirty="0"/>
              <a:t>is created with </a:t>
            </a:r>
            <a:r>
              <a:rPr lang="en-US" dirty="0" smtClean="0"/>
              <a:t>the </a:t>
            </a:r>
            <a:r>
              <a:rPr lang="en-US" dirty="0"/>
              <a:t>IP address prepended in reverse order to the domain </a:t>
            </a:r>
            <a:r>
              <a:rPr lang="en-US" b="1" dirty="0">
                <a:solidFill>
                  <a:srgbClr val="CE2933"/>
                </a:solidFill>
              </a:rPr>
              <a:t>in-</a:t>
            </a:r>
            <a:r>
              <a:rPr lang="en-US" b="1" dirty="0" err="1" smtClean="0">
                <a:solidFill>
                  <a:srgbClr val="CE2933"/>
                </a:solidFill>
              </a:rPr>
              <a:t>addr.arpa</a:t>
            </a:r>
            <a:endParaRPr lang="en-US" b="1" dirty="0" smtClean="0">
              <a:solidFill>
                <a:srgbClr val="CE2933"/>
              </a:solidFill>
            </a:endParaRPr>
          </a:p>
          <a:p>
            <a:r>
              <a:rPr lang="en-US" dirty="0" smtClean="0"/>
              <a:t>66.147.244.79 </a:t>
            </a:r>
            <a:r>
              <a:rPr lang="en-US" dirty="0"/>
              <a:t>becomes the PTR </a:t>
            </a:r>
            <a:r>
              <a:rPr lang="en-US" dirty="0" smtClean="0"/>
              <a:t>entry</a:t>
            </a:r>
          </a:p>
          <a:p>
            <a:r>
              <a:rPr lang="en-US" dirty="0" err="1"/>
              <a:t>funwebdev.com</a:t>
            </a:r>
            <a:r>
              <a:rPr lang="en-US" dirty="0"/>
              <a:t> </a:t>
            </a:r>
            <a:r>
              <a:rPr lang="en-US" dirty="0" smtClean="0"/>
              <a:t>	PTR 	79.244.147.66</a:t>
            </a:r>
            <a:r>
              <a:rPr lang="en-US" dirty="0"/>
              <a:t>.</a:t>
            </a:r>
            <a:r>
              <a:rPr lang="en-US" b="1" dirty="0">
                <a:solidFill>
                  <a:schemeClr val="accent2"/>
                </a:solidFill>
              </a:rPr>
              <a:t>in-addr.apra</a:t>
            </a:r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dirty="0"/>
              <a:t>Now, when a mail server wants to determine if a received email is spam or not</a:t>
            </a:r>
            <a:r>
              <a:rPr lang="en-US" dirty="0" smtClean="0"/>
              <a:t>, they </a:t>
            </a:r>
            <a:r>
              <a:rPr lang="en-US" dirty="0"/>
              <a:t>recreate the </a:t>
            </a:r>
            <a:r>
              <a:rPr lang="en-US" b="1" dirty="0"/>
              <a:t>in-</a:t>
            </a:r>
            <a:r>
              <a:rPr lang="en-US" b="1" dirty="0" err="1"/>
              <a:t>addr.apra</a:t>
            </a:r>
            <a:r>
              <a:rPr lang="en-US" b="1" dirty="0"/>
              <a:t> </a:t>
            </a:r>
            <a:r>
              <a:rPr lang="en-US" dirty="0"/>
              <a:t>hostname from the </a:t>
            </a:r>
            <a:r>
              <a:rPr lang="en-US" dirty="0" smtClean="0"/>
              <a:t>IP in the email </a:t>
            </a:r>
            <a:r>
              <a:rPr lang="en-US" dirty="0"/>
              <a:t>and resolve it like any </a:t>
            </a:r>
            <a:r>
              <a:rPr lang="en-US" dirty="0" smtClean="0"/>
              <a:t>other DNS </a:t>
            </a:r>
            <a:r>
              <a:rPr lang="en-US" dirty="0"/>
              <a:t>request based on the domain it claims to be from.</a:t>
            </a:r>
          </a:p>
        </p:txBody>
      </p:sp>
    </p:spTree>
    <p:extLst>
      <p:ext uri="{BB962C8B-B14F-4D97-AF65-F5344CB8AC3E}">
        <p14:creationId xmlns:p14="http://schemas.microsoft.com/office/powerpoint/2010/main" val="329337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Linux and Apache </a:t>
            </a:r>
            <a:r>
              <a:rPr lang="en-US" dirty="0" smtClean="0">
                <a:solidFill>
                  <a:srgbClr val="467082"/>
                </a:solidFill>
              </a:rPr>
              <a:t>Configuration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server </a:t>
            </a:r>
            <a:r>
              <a:rPr lang="en-US" dirty="0"/>
              <a:t>software like Apache is responsible for </a:t>
            </a:r>
            <a:r>
              <a:rPr lang="en-US" dirty="0" smtClean="0"/>
              <a:t>handling HTTP </a:t>
            </a:r>
            <a:r>
              <a:rPr lang="en-US" dirty="0"/>
              <a:t>requests on your server.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world’s most popular webserver</a:t>
            </a:r>
            <a:endParaRPr lang="en-US" dirty="0"/>
          </a:p>
        </p:txBody>
      </p:sp>
      <p:pic>
        <p:nvPicPr>
          <p:cNvPr id="5" name="Picture 4" descr="4071519011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48000"/>
            <a:ext cx="6460614" cy="285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3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Apache can be configured through two key </a:t>
            </a:r>
            <a:r>
              <a:rPr lang="en-US" dirty="0" smtClean="0"/>
              <a:t>locations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When Apache is started or restarted, it parses the </a:t>
            </a:r>
            <a:r>
              <a:rPr lang="en-US" b="1" dirty="0"/>
              <a:t>root configuration file</a:t>
            </a:r>
            <a:r>
              <a:rPr lang="en-US" dirty="0"/>
              <a:t>, </a:t>
            </a:r>
            <a:r>
              <a:rPr lang="en-US" dirty="0" smtClean="0"/>
              <a:t>which is </a:t>
            </a:r>
            <a:r>
              <a:rPr lang="en-US" dirty="0"/>
              <a:t>normally writable by only root users </a:t>
            </a:r>
            <a:r>
              <a:rPr lang="en-US" dirty="0" smtClean="0"/>
              <a:t>(stored </a:t>
            </a:r>
            <a:r>
              <a:rPr lang="en-US" dirty="0"/>
              <a:t>in </a:t>
            </a:r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CE2933"/>
                </a:solidFill>
              </a:rPr>
              <a:t>httpd.conf</a:t>
            </a:r>
            <a:r>
              <a:rPr lang="en-US" dirty="0"/>
              <a:t>, </a:t>
            </a:r>
            <a:r>
              <a:rPr lang="en-US" dirty="0" smtClean="0"/>
              <a:t>or </a:t>
            </a:r>
            <a:r>
              <a:rPr lang="en-US" dirty="0"/>
              <a:t>somewhere similar).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directory</a:t>
            </a:r>
            <a:r>
              <a:rPr lang="en-US" b="1" dirty="0"/>
              <a:t>-level configuration files </a:t>
            </a:r>
            <a:r>
              <a:rPr lang="en-US" dirty="0"/>
              <a:t>are </a:t>
            </a:r>
            <a:r>
              <a:rPr lang="en-US" dirty="0" smtClean="0"/>
              <a:t>permitted which can </a:t>
            </a:r>
            <a:r>
              <a:rPr lang="en-US" dirty="0"/>
              <a:t>change the behavior of the server without having to </a:t>
            </a:r>
            <a:r>
              <a:rPr lang="en-US" dirty="0" smtClean="0"/>
              <a:t>restart Apache</a:t>
            </a:r>
            <a:r>
              <a:rPr lang="en-US" dirty="0"/>
              <a:t>. The files are normally named </a:t>
            </a:r>
            <a:r>
              <a:rPr lang="en-US" b="1" dirty="0">
                <a:solidFill>
                  <a:srgbClr val="CE2933"/>
                </a:solidFill>
              </a:rPr>
              <a:t>.</a:t>
            </a:r>
            <a:r>
              <a:rPr lang="en-US" b="1" dirty="0" err="1">
                <a:solidFill>
                  <a:srgbClr val="CE2933"/>
                </a:solidFill>
              </a:rPr>
              <a:t>htaccess</a:t>
            </a:r>
            <a:r>
              <a:rPr lang="en-US" b="1" dirty="0">
                <a:solidFill>
                  <a:srgbClr val="CE2933"/>
                </a:solidFill>
              </a:rPr>
              <a:t> </a:t>
            </a:r>
            <a:r>
              <a:rPr lang="en-US" dirty="0"/>
              <a:t>(hypertext access), and they </a:t>
            </a:r>
            <a:r>
              <a:rPr lang="en-US" dirty="0" smtClean="0"/>
              <a:t>can reside </a:t>
            </a:r>
            <a:r>
              <a:rPr lang="en-US" dirty="0"/>
              <a:t>inside any of the public folders served by Apache.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Daemons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/>
              <a:t>daemon </a:t>
            </a:r>
            <a:r>
              <a:rPr lang="en-US" dirty="0"/>
              <a:t>is software </a:t>
            </a:r>
            <a:r>
              <a:rPr lang="en-US" dirty="0" smtClean="0"/>
              <a:t>that runs </a:t>
            </a:r>
            <a:r>
              <a:rPr lang="en-US" dirty="0"/>
              <a:t>forever in the background of an operating system and normally provides </a:t>
            </a:r>
            <a:r>
              <a:rPr lang="en-US" dirty="0" smtClean="0"/>
              <a:t>one simple </a:t>
            </a:r>
            <a:r>
              <a:rPr lang="en-US" b="1" dirty="0"/>
              <a:t>service</a:t>
            </a:r>
            <a:r>
              <a:rPr lang="en-US" dirty="0"/>
              <a:t>. Daemons on Linux include </a:t>
            </a:r>
            <a:r>
              <a:rPr lang="en-US" dirty="0" err="1"/>
              <a:t>sshd</a:t>
            </a:r>
            <a:r>
              <a:rPr lang="en-US" dirty="0"/>
              <a:t>, </a:t>
            </a:r>
            <a:r>
              <a:rPr lang="en-US" dirty="0" err="1"/>
              <a:t>httpd</a:t>
            </a:r>
            <a:r>
              <a:rPr lang="en-US" dirty="0"/>
              <a:t>, </a:t>
            </a:r>
            <a:r>
              <a:rPr lang="en-US" dirty="0" err="1"/>
              <a:t>mysqld</a:t>
            </a:r>
            <a:r>
              <a:rPr lang="en-US" dirty="0"/>
              <a:t>, as well as </a:t>
            </a:r>
            <a:r>
              <a:rPr lang="en-US" dirty="0" smtClean="0"/>
              <a:t>many others.</a:t>
            </a:r>
          </a:p>
          <a:p>
            <a:r>
              <a:rPr lang="en-US" dirty="0"/>
              <a:t>To </a:t>
            </a:r>
            <a:r>
              <a:rPr lang="en-US" dirty="0" smtClean="0"/>
              <a:t>start, stop and restart </a:t>
            </a:r>
            <a:r>
              <a:rPr lang="en-US" dirty="0"/>
              <a:t>the Apache daemon from the command line in Linux, the root user </a:t>
            </a:r>
            <a:r>
              <a:rPr lang="en-US" dirty="0" smtClean="0"/>
              <a:t>can enter these commands: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b="1" dirty="0" err="1">
                <a:solidFill>
                  <a:schemeClr val="accent2"/>
                </a:solidFill>
              </a:rPr>
              <a:t>httpd</a:t>
            </a:r>
            <a:r>
              <a:rPr lang="en-US" b="1" dirty="0">
                <a:solidFill>
                  <a:schemeClr val="accent2"/>
                </a:solidFill>
              </a:rPr>
              <a:t> start</a:t>
            </a:r>
          </a:p>
          <a:p>
            <a:r>
              <a:rPr lang="en-US" dirty="0" smtClean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b="1" dirty="0" err="1">
                <a:solidFill>
                  <a:srgbClr val="CE2933"/>
                </a:solidFill>
              </a:rPr>
              <a:t>httpd</a:t>
            </a:r>
            <a:r>
              <a:rPr lang="en-US" b="1" dirty="0">
                <a:solidFill>
                  <a:srgbClr val="CE2933"/>
                </a:solidFill>
              </a:rPr>
              <a:t> </a:t>
            </a:r>
            <a:r>
              <a:rPr lang="en-US" b="1" dirty="0" smtClean="0">
                <a:solidFill>
                  <a:srgbClr val="CE2933"/>
                </a:solidFill>
              </a:rPr>
              <a:t>stop</a:t>
            </a:r>
          </a:p>
          <a:p>
            <a:r>
              <a:rPr lang="en-US" dirty="0" smtClean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b="1" dirty="0" err="1">
                <a:solidFill>
                  <a:srgbClr val="CE2933"/>
                </a:solidFill>
              </a:rPr>
              <a:t>httpd</a:t>
            </a:r>
            <a:r>
              <a:rPr lang="en-US" b="1" dirty="0">
                <a:solidFill>
                  <a:srgbClr val="CE2933"/>
                </a:solidFill>
              </a:rPr>
              <a:t> </a:t>
            </a:r>
            <a:r>
              <a:rPr lang="en-US" b="1" dirty="0" smtClean="0">
                <a:solidFill>
                  <a:srgbClr val="CE2933"/>
                </a:solidFill>
              </a:rPr>
              <a:t>restart</a:t>
            </a:r>
            <a:endParaRPr lang="en-US" b="1" dirty="0">
              <a:solidFill>
                <a:srgbClr val="CE2933"/>
              </a:solidFill>
            </a:endParaRPr>
          </a:p>
          <a:p>
            <a:endParaRPr lang="en-US" b="1" dirty="0">
              <a:solidFill>
                <a:srgbClr val="CE293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 runs all the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you have been working with PHP, you have already worked with some sort of </a:t>
            </a:r>
            <a:r>
              <a:rPr lang="en-US" dirty="0" smtClean="0"/>
              <a:t>web server.</a:t>
            </a:r>
          </a:p>
          <a:p>
            <a:r>
              <a:rPr lang="en-US" dirty="0"/>
              <a:t>However, most server tools that simplify matters for development purposes (</a:t>
            </a:r>
            <a:r>
              <a:rPr lang="en-US" dirty="0" smtClean="0"/>
              <a:t>like WAMP</a:t>
            </a:r>
            <a:r>
              <a:rPr lang="en-US" dirty="0"/>
              <a:t>) gloss over the nitty-gritty details of an Apache server.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 real-</a:t>
            </a:r>
            <a:r>
              <a:rPr lang="en-US" dirty="0" smtClean="0"/>
              <a:t>world scenario</a:t>
            </a:r>
            <a:r>
              <a:rPr lang="en-US" dirty="0"/>
              <a:t>, you must be aware of advanced configuration options, ideas, and tools </a:t>
            </a:r>
            <a:r>
              <a:rPr lang="en-US" dirty="0" smtClean="0"/>
              <a:t>that ensure </a:t>
            </a:r>
            <a:r>
              <a:rPr lang="en-US" dirty="0"/>
              <a:t>your server is deployed and maintained according to established best practices.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Development </a:t>
            </a:r>
            <a:r>
              <a:rPr lang="en-US" dirty="0" err="1" smtClean="0"/>
              <a:t>vs</a:t>
            </a:r>
            <a:r>
              <a:rPr lang="en-US" dirty="0" smtClean="0"/>
              <a:t>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Daemons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You can check to see what is running on </a:t>
            </a:r>
            <a:r>
              <a:rPr lang="en-US" dirty="0" smtClean="0"/>
              <a:t>boot by </a:t>
            </a:r>
            <a:r>
              <a:rPr lang="en-US" dirty="0"/>
              <a:t>typing:</a:t>
            </a:r>
          </a:p>
          <a:p>
            <a:r>
              <a:rPr lang="en-US" b="1" dirty="0" err="1"/>
              <a:t>c</a:t>
            </a:r>
            <a:r>
              <a:rPr lang="en-US" b="1" dirty="0" err="1" smtClean="0"/>
              <a:t>hkconfig</a:t>
            </a:r>
            <a:r>
              <a:rPr lang="en-US" b="1" dirty="0" smtClean="0"/>
              <a:t> –list</a:t>
            </a:r>
          </a:p>
          <a:p>
            <a:r>
              <a:rPr lang="en-US" dirty="0"/>
              <a:t>The output will show the daemon name and a run level 0–6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Make sure it starts on boot</a:t>
            </a:r>
            <a:endParaRPr lang="en-US" dirty="0"/>
          </a:p>
        </p:txBody>
      </p:sp>
      <p:pic>
        <p:nvPicPr>
          <p:cNvPr id="5" name="Picture 4" descr="Screen Shot 2014-02-17 at 12.20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74" y="3810000"/>
            <a:ext cx="6065325" cy="19352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657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61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httpd</a:t>
            </a:r>
            <a:r>
              <a:rPr lang="en-US" dirty="0" smtClean="0"/>
              <a:t> is apache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809345" y="3798332"/>
            <a:ext cx="1019455" cy="773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61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Linux defines multiple “levels” in which the operating system can run, which </a:t>
            </a:r>
            <a:r>
              <a:rPr lang="en-US" dirty="0" smtClean="0"/>
              <a:t>correspond to </a:t>
            </a:r>
            <a:r>
              <a:rPr lang="en-US" dirty="0"/>
              <a:t>different levels of service. Although the details vary between </a:t>
            </a:r>
            <a:r>
              <a:rPr lang="en-US" dirty="0" smtClean="0"/>
              <a:t>distributions they </a:t>
            </a:r>
            <a:r>
              <a:rPr lang="en-US" dirty="0"/>
              <a:t>are generally considered to be:</a:t>
            </a:r>
          </a:p>
          <a:p>
            <a:r>
              <a:rPr lang="en-US" dirty="0"/>
              <a:t>0. Halt (shut down)</a:t>
            </a:r>
          </a:p>
          <a:p>
            <a:r>
              <a:rPr lang="en-US" dirty="0"/>
              <a:t>1. Single-user mode</a:t>
            </a:r>
          </a:p>
          <a:p>
            <a:r>
              <a:rPr lang="en-US" dirty="0"/>
              <a:t>2. Multiuser mode, no networking</a:t>
            </a:r>
          </a:p>
          <a:p>
            <a:r>
              <a:rPr lang="en-US" dirty="0"/>
              <a:t>3. Multiuser mode with networking</a:t>
            </a:r>
          </a:p>
          <a:p>
            <a:r>
              <a:rPr lang="en-US" dirty="0"/>
              <a:t>4. Unused</a:t>
            </a:r>
          </a:p>
          <a:p>
            <a:r>
              <a:rPr lang="en-US" dirty="0"/>
              <a:t>5. Multiuser mode with networking and GUI (Windows)</a:t>
            </a:r>
          </a:p>
          <a:p>
            <a:r>
              <a:rPr lang="en-US" dirty="0"/>
              <a:t>6. </a:t>
            </a:r>
            <a:r>
              <a:rPr lang="en-US" dirty="0" smtClean="0"/>
              <a:t>Reboot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Linux </a:t>
            </a:r>
            <a:r>
              <a:rPr lang="en-US" dirty="0" err="1" smtClean="0"/>
              <a:t>Runlevels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6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In practice, we normally consider only two run levels,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run </a:t>
            </a:r>
            <a:r>
              <a:rPr lang="en-US" dirty="0"/>
              <a:t>level 3 </a:t>
            </a:r>
            <a:r>
              <a:rPr lang="en-US" dirty="0" smtClean="0"/>
              <a:t>(headless production machine)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run level 5</a:t>
            </a:r>
            <a:r>
              <a:rPr lang="en-US" dirty="0"/>
              <a:t> </a:t>
            </a:r>
            <a:r>
              <a:rPr lang="en-US" dirty="0" smtClean="0"/>
              <a:t>(development machine with GUI)</a:t>
            </a:r>
          </a:p>
          <a:p>
            <a:r>
              <a:rPr lang="en-US" dirty="0"/>
              <a:t>Since many services are needed on all levels, you can easily turn on the </a:t>
            </a:r>
            <a:r>
              <a:rPr lang="en-US" dirty="0" smtClean="0"/>
              <a:t>Apache daemon </a:t>
            </a:r>
            <a:r>
              <a:rPr lang="en-US" dirty="0"/>
              <a:t>for levels 2, 3, 4, and 5 at boot by typing the command:</a:t>
            </a:r>
          </a:p>
          <a:p>
            <a:r>
              <a:rPr lang="en-US" b="1" dirty="0" err="1">
                <a:solidFill>
                  <a:schemeClr val="accent2"/>
                </a:solidFill>
              </a:rPr>
              <a:t>chkconfig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httpd</a:t>
            </a:r>
            <a:r>
              <a:rPr lang="en-US" b="1" dirty="0">
                <a:solidFill>
                  <a:schemeClr val="accent2"/>
                </a:solidFill>
              </a:rPr>
              <a:t> on</a:t>
            </a:r>
          </a:p>
          <a:p>
            <a:r>
              <a:rPr lang="en-US" dirty="0"/>
              <a:t>Similarly, to turn off an </a:t>
            </a:r>
            <a:r>
              <a:rPr lang="en-US" b="1" dirty="0"/>
              <a:t>FTP</a:t>
            </a:r>
            <a:r>
              <a:rPr lang="en-US" dirty="0"/>
              <a:t> service one can type the command:</a:t>
            </a:r>
          </a:p>
          <a:p>
            <a:r>
              <a:rPr lang="en-US" b="1" dirty="0" err="1"/>
              <a:t>chkconfig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CE2933"/>
                </a:solidFill>
              </a:rPr>
              <a:t>ftpd</a:t>
            </a:r>
            <a:r>
              <a:rPr lang="en-US" b="1" dirty="0">
                <a:solidFill>
                  <a:srgbClr val="CE2933"/>
                </a:solidFill>
              </a:rPr>
              <a:t> </a:t>
            </a:r>
            <a:r>
              <a:rPr lang="en-US" b="1" dirty="0" smtClean="0">
                <a:solidFill>
                  <a:srgbClr val="CE2933"/>
                </a:solidFill>
              </a:rPr>
              <a:t>off</a:t>
            </a:r>
            <a:endParaRPr lang="en-US" b="1" dirty="0">
              <a:solidFill>
                <a:srgbClr val="CE293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Linux </a:t>
            </a:r>
            <a:r>
              <a:rPr lang="en-US" dirty="0" err="1" smtClean="0"/>
              <a:t>Runlevels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configuration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very </a:t>
            </a:r>
            <a:r>
              <a:rPr lang="en-US" dirty="0"/>
              <a:t>time you make a change to a configuration file</a:t>
            </a:r>
            <a:r>
              <a:rPr lang="en-US" dirty="0" smtClean="0"/>
              <a:t>, you </a:t>
            </a:r>
            <a:r>
              <a:rPr lang="en-US" dirty="0"/>
              <a:t>must </a:t>
            </a:r>
            <a:r>
              <a:rPr lang="en-US" b="1" dirty="0"/>
              <a:t>restart</a:t>
            </a:r>
            <a:r>
              <a:rPr lang="en-US" dirty="0"/>
              <a:t> the daemon in order for the changes to take </a:t>
            </a:r>
            <a:r>
              <a:rPr lang="en-US" dirty="0" smtClean="0"/>
              <a:t>effect.</a:t>
            </a:r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b="1" dirty="0" err="1"/>
              <a:t>httpd</a:t>
            </a:r>
            <a:r>
              <a:rPr lang="en-US" dirty="0"/>
              <a:t> </a:t>
            </a:r>
            <a:r>
              <a:rPr lang="en-US" b="1" dirty="0">
                <a:solidFill>
                  <a:srgbClr val="CE2933"/>
                </a:solidFill>
              </a:rPr>
              <a:t>restart</a:t>
            </a:r>
          </a:p>
          <a:p>
            <a:r>
              <a:rPr lang="en-US" dirty="0" smtClean="0"/>
              <a:t>However, if there’s an error in your configuration file, the server will stop, and then not restart! </a:t>
            </a:r>
          </a:p>
          <a:p>
            <a:r>
              <a:rPr lang="en-US" dirty="0" smtClean="0"/>
              <a:t>Always check </a:t>
            </a:r>
            <a:r>
              <a:rPr lang="en-US" dirty="0"/>
              <a:t>your configuration before restarting </a:t>
            </a:r>
            <a:r>
              <a:rPr lang="en-US" dirty="0" smtClean="0"/>
              <a:t>using: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b="1" dirty="0" err="1"/>
              <a:t>httpd</a:t>
            </a:r>
            <a:r>
              <a:rPr lang="en-US" dirty="0"/>
              <a:t> </a:t>
            </a:r>
            <a:r>
              <a:rPr lang="en-US" b="1" dirty="0" err="1">
                <a:solidFill>
                  <a:srgbClr val="CE2933"/>
                </a:solidFill>
              </a:rPr>
              <a:t>configtest</a:t>
            </a:r>
            <a:endParaRPr lang="en-US" b="1" dirty="0">
              <a:solidFill>
                <a:srgbClr val="CE2933"/>
              </a:solidFill>
            </a:endParaRPr>
          </a:p>
          <a:p>
            <a:r>
              <a:rPr lang="en-US" dirty="0"/>
              <a:t>This command will literally output </a:t>
            </a:r>
            <a:r>
              <a:rPr lang="en-US" i="1" dirty="0"/>
              <a:t>Syntax OK</a:t>
            </a:r>
            <a:endParaRPr lang="en-US" b="1" dirty="0">
              <a:solidFill>
                <a:srgbClr val="CE293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Restarting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Connection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 err="1"/>
              <a:t>netstat</a:t>
            </a:r>
            <a:r>
              <a:rPr lang="en-US" b="1" dirty="0"/>
              <a:t> -t</a:t>
            </a:r>
            <a:r>
              <a:rPr lang="en-US" dirty="0"/>
              <a:t> command shows which daemons are running and listening </a:t>
            </a:r>
            <a:r>
              <a:rPr lang="en-US" dirty="0" smtClean="0"/>
              <a:t>to network ports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addition to being aware of which services are listening in general, you </a:t>
            </a:r>
            <a:r>
              <a:rPr lang="en-US" dirty="0" smtClean="0"/>
              <a:t>can manage </a:t>
            </a:r>
            <a:r>
              <a:rPr lang="en-US" dirty="0"/>
              <a:t>numerous configuration options related to the number and type of </a:t>
            </a:r>
            <a:r>
              <a:rPr lang="en-US" dirty="0" smtClean="0"/>
              <a:t>connections for </a:t>
            </a:r>
            <a:r>
              <a:rPr lang="en-US" dirty="0"/>
              <a:t>Apache.</a:t>
            </a:r>
            <a:endParaRPr lang="en-US" dirty="0" smtClean="0"/>
          </a:p>
          <a:p>
            <a:endParaRPr lang="en-US" b="1" dirty="0">
              <a:solidFill>
                <a:srgbClr val="CE293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And observation</a:t>
            </a:r>
            <a:endParaRPr lang="en-US" dirty="0"/>
          </a:p>
        </p:txBody>
      </p:sp>
      <p:pic>
        <p:nvPicPr>
          <p:cNvPr id="5" name="Picture 4" descr="Screen Shot 2014-02-17 at 12.2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13" y="2514600"/>
            <a:ext cx="640658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Connection Management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Fine tuning your server</a:t>
            </a:r>
            <a:endParaRPr lang="en-US" dirty="0"/>
          </a:p>
        </p:txBody>
      </p:sp>
      <p:pic>
        <p:nvPicPr>
          <p:cNvPr id="8" name="Content Placeholder 7" descr="4071519012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55" b="-9555"/>
          <a:stretch>
            <a:fillRect/>
          </a:stretch>
        </p:blipFill>
        <p:spPr>
          <a:xfrm>
            <a:off x="838200" y="1295400"/>
            <a:ext cx="7094003" cy="5016122"/>
          </a:xfrm>
        </p:spPr>
      </p:pic>
    </p:spTree>
    <p:extLst>
      <p:ext uri="{BB962C8B-B14F-4D97-AF65-F5344CB8AC3E}">
        <p14:creationId xmlns:p14="http://schemas.microsoft.com/office/powerpoint/2010/main" val="29080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Connection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These options permit a detailed tuning of your server for various loads </a:t>
            </a:r>
            <a:r>
              <a:rPr lang="en-US" dirty="0" smtClean="0"/>
              <a:t>using </a:t>
            </a:r>
            <a:r>
              <a:rPr lang="en-US" b="1" dirty="0" smtClean="0"/>
              <a:t>configuration </a:t>
            </a:r>
            <a:r>
              <a:rPr lang="en-US" b="1" dirty="0"/>
              <a:t>directives </a:t>
            </a:r>
            <a:r>
              <a:rPr lang="en-US" dirty="0"/>
              <a:t>stored in the </a:t>
            </a:r>
            <a:r>
              <a:rPr lang="en-US" dirty="0" smtClean="0"/>
              <a:t>Apache configuration files.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Timeout </a:t>
            </a:r>
            <a:r>
              <a:rPr lang="en-US" dirty="0"/>
              <a:t>defines how long, in seconds, the server waits for receipts </a:t>
            </a:r>
            <a:r>
              <a:rPr lang="en-US" dirty="0" smtClean="0"/>
              <a:t>from the </a:t>
            </a:r>
            <a:r>
              <a:rPr lang="en-US" dirty="0"/>
              <a:t>client (remember, delivery is guaranteed)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/>
              <a:t>KeepAlive</a:t>
            </a:r>
            <a:r>
              <a:rPr lang="en-US" b="1" dirty="0"/>
              <a:t> </a:t>
            </a:r>
            <a:r>
              <a:rPr lang="en-US" dirty="0"/>
              <a:t>is a Boolean value that tells Apache whether or not to </a:t>
            </a:r>
            <a:r>
              <a:rPr lang="en-US" dirty="0" smtClean="0"/>
              <a:t>allow more </a:t>
            </a:r>
            <a:r>
              <a:rPr lang="en-US" dirty="0"/>
              <a:t>than one request per connection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/>
              <a:t>MaxKeepAliveRequests</a:t>
            </a:r>
            <a:r>
              <a:rPr lang="en-US" b="1" dirty="0"/>
              <a:t> </a:t>
            </a:r>
            <a:r>
              <a:rPr lang="en-US" dirty="0"/>
              <a:t>sets how many requests to allow per </a:t>
            </a:r>
            <a:r>
              <a:rPr lang="en-US" dirty="0" smtClean="0"/>
              <a:t>persistent connection.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/>
              <a:t>KeepAliveTimeout</a:t>
            </a:r>
            <a:r>
              <a:rPr lang="en-US" b="1" dirty="0"/>
              <a:t> </a:t>
            </a:r>
            <a:r>
              <a:rPr lang="en-US" dirty="0"/>
              <a:t>tells the server how long to keep a connection </a:t>
            </a:r>
            <a:r>
              <a:rPr lang="en-US" dirty="0" smtClean="0"/>
              <a:t>alive between </a:t>
            </a:r>
            <a:r>
              <a:rPr lang="en-US" dirty="0"/>
              <a:t>requests.</a:t>
            </a:r>
            <a:endParaRPr lang="en-US" dirty="0" smtClean="0"/>
          </a:p>
          <a:p>
            <a:endParaRPr lang="en-US" b="1" dirty="0">
              <a:solidFill>
                <a:srgbClr val="CE293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Fine tuning your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Connection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It’s a balancing act with no single solution.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Open connections </a:t>
            </a:r>
            <a:r>
              <a:rPr lang="en-US" dirty="0"/>
              <a:t>take resources that could go toward serving new </a:t>
            </a:r>
            <a:r>
              <a:rPr lang="en-US" dirty="0" smtClean="0"/>
              <a:t>requests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Allowing multiple requests from the same client </a:t>
            </a:r>
            <a:r>
              <a:rPr lang="en-US" dirty="0" smtClean="0"/>
              <a:t>to be </a:t>
            </a:r>
            <a:r>
              <a:rPr lang="en-US" dirty="0"/>
              <a:t>served by the same connection saves resources by not having to spawn </a:t>
            </a:r>
            <a:r>
              <a:rPr lang="en-US" dirty="0" smtClean="0"/>
              <a:t>a new </a:t>
            </a:r>
            <a:r>
              <a:rPr lang="en-US" dirty="0"/>
              <a:t>connection for each </a:t>
            </a:r>
            <a:r>
              <a:rPr lang="en-US" dirty="0" smtClean="0"/>
              <a:t>request</a:t>
            </a:r>
          </a:p>
          <a:p>
            <a:r>
              <a:rPr lang="en-US" dirty="0"/>
              <a:t>Additional directives like </a:t>
            </a:r>
            <a:r>
              <a:rPr lang="en-US" b="1" dirty="0" err="1"/>
              <a:t>StartServers</a:t>
            </a:r>
            <a:r>
              <a:rPr lang="en-US" dirty="0"/>
              <a:t>, </a:t>
            </a:r>
            <a:r>
              <a:rPr lang="en-US" b="1" dirty="0" err="1"/>
              <a:t>MaxClients</a:t>
            </a:r>
            <a:r>
              <a:rPr lang="en-US" dirty="0"/>
              <a:t>, </a:t>
            </a:r>
            <a:r>
              <a:rPr lang="en-US" b="1" dirty="0" err="1"/>
              <a:t>MaxRequestsPerChild</a:t>
            </a:r>
            <a:r>
              <a:rPr lang="en-US" dirty="0" smtClean="0"/>
              <a:t>, and </a:t>
            </a:r>
            <a:r>
              <a:rPr lang="en-US" b="1" dirty="0" err="1"/>
              <a:t>ThreadsPerChild</a:t>
            </a:r>
            <a:r>
              <a:rPr lang="en-US" dirty="0"/>
              <a:t> provide additional control over the number of threads, processes</a:t>
            </a:r>
            <a:r>
              <a:rPr lang="en-US" dirty="0" smtClean="0"/>
              <a:t>, and </a:t>
            </a:r>
            <a:r>
              <a:rPr lang="en-US" dirty="0"/>
              <a:t>connections per thread.</a:t>
            </a:r>
            <a:endParaRPr lang="en-US" dirty="0" smtClean="0"/>
          </a:p>
          <a:p>
            <a:endParaRPr lang="en-US" b="1" dirty="0">
              <a:solidFill>
                <a:srgbClr val="CE2933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Fine tuning your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1"/>
            <a:ext cx="74676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Apache terminology, the server is </a:t>
            </a:r>
            <a:r>
              <a:rPr lang="en-US" dirty="0" smtClean="0"/>
              <a:t>said to </a:t>
            </a:r>
            <a:r>
              <a:rPr lang="en-US" i="1" dirty="0"/>
              <a:t>listen </a:t>
            </a:r>
            <a:r>
              <a:rPr lang="en-US" dirty="0"/>
              <a:t>for requests on specific </a:t>
            </a:r>
            <a:r>
              <a:rPr lang="en-US" i="1" dirty="0"/>
              <a:t>ports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Recall that </a:t>
            </a:r>
            <a:r>
              <a:rPr lang="en-US" dirty="0"/>
              <a:t>the </a:t>
            </a:r>
            <a:r>
              <a:rPr lang="en-US" dirty="0" smtClean="0"/>
              <a:t>various TCP</a:t>
            </a:r>
            <a:r>
              <a:rPr lang="en-US" dirty="0"/>
              <a:t>/IP protocols are assigned port numbers. For instance,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FTP protocol </a:t>
            </a:r>
            <a:r>
              <a:rPr lang="en-US" dirty="0" smtClean="0"/>
              <a:t>is assigned </a:t>
            </a:r>
            <a:r>
              <a:rPr lang="en-US" dirty="0"/>
              <a:t>port 21, while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HTTP protocol is assigned port </a:t>
            </a:r>
            <a:r>
              <a:rPr lang="en-US" dirty="0" smtClean="0"/>
              <a:t>80</a:t>
            </a:r>
          </a:p>
          <a:p>
            <a:r>
              <a:rPr lang="en-US" dirty="0"/>
              <a:t>In Apache, the Listen directive tells the server which IP/Port combinations </a:t>
            </a:r>
            <a:r>
              <a:rPr lang="en-US" dirty="0" smtClean="0"/>
              <a:t>to listen </a:t>
            </a:r>
            <a:r>
              <a:rPr lang="en-US" dirty="0"/>
              <a:t>on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Listen</a:t>
            </a:r>
            <a:r>
              <a:rPr lang="en-US" b="1" dirty="0"/>
              <a:t> </a:t>
            </a:r>
            <a:r>
              <a:rPr lang="en-US" b="1" dirty="0" smtClean="0"/>
              <a:t>80</a:t>
            </a:r>
          </a:p>
          <a:p>
            <a:r>
              <a:rPr lang="en-US" dirty="0" smtClean="0"/>
              <a:t>If you want to have websites on different ports, you can use multiple Listen directives.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Listen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1"/>
            <a:ext cx="7467600" cy="4800600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HTTP </a:t>
            </a:r>
            <a:r>
              <a:rPr lang="en-US" dirty="0" smtClean="0"/>
              <a:t>headers allow</a:t>
            </a:r>
            <a:r>
              <a:rPr lang="en-US" b="1" dirty="0" smtClean="0"/>
              <a:t> </a:t>
            </a:r>
            <a:r>
              <a:rPr lang="en-US" dirty="0" smtClean="0"/>
              <a:t>client and server to know whether compression can be used.</a:t>
            </a:r>
          </a:p>
          <a:p>
            <a:r>
              <a:rPr lang="en-US" dirty="0" smtClean="0"/>
              <a:t>Deciding whether to compress data may at first glance seem like an easy decision but some </a:t>
            </a:r>
            <a:r>
              <a:rPr lang="en-US" dirty="0"/>
              <a:t>files like .jpg files are already compressed, </a:t>
            </a:r>
            <a:r>
              <a:rPr lang="en-US" dirty="0" smtClean="0"/>
              <a:t>and re</a:t>
            </a:r>
            <a:r>
              <a:rPr lang="en-US" dirty="0"/>
              <a:t>-compressing them </a:t>
            </a:r>
            <a:r>
              <a:rPr lang="en-US" dirty="0" smtClean="0"/>
              <a:t>will </a:t>
            </a:r>
            <a:r>
              <a:rPr lang="en-US" dirty="0"/>
              <a:t>use </a:t>
            </a:r>
            <a:r>
              <a:rPr lang="en-US" dirty="0" smtClean="0"/>
              <a:t>up CPU </a:t>
            </a:r>
            <a:r>
              <a:rPr lang="en-US" dirty="0"/>
              <a:t>time needlessly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Apache directive below adds compression (when agreed to with the client) to items of type text/html</a:t>
            </a:r>
          </a:p>
          <a:p>
            <a:r>
              <a:rPr lang="en-US" b="1" dirty="0" err="1"/>
              <a:t>AddOutputFilterByType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DEFLATE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text/html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Saving bandwidth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3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/>
              <a:t>broad categories of web hosting </a:t>
            </a:r>
            <a:r>
              <a:rPr lang="en-US" dirty="0" smtClean="0"/>
              <a:t>are: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Shared Hosting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Collocated Hosting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Dedicated Hosting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0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and 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encrypted traffic requires the use of an X.509 public key certificate, </a:t>
            </a:r>
            <a:r>
              <a:rPr lang="en-US" dirty="0" smtClean="0"/>
              <a:t>which contains </a:t>
            </a:r>
            <a:r>
              <a:rPr lang="en-US" dirty="0"/>
              <a:t>cryptographic keys as well as information about the site (identity</a:t>
            </a:r>
            <a:r>
              <a:rPr lang="en-US" dirty="0" smtClean="0"/>
              <a:t>).</a:t>
            </a:r>
          </a:p>
          <a:p>
            <a:r>
              <a:rPr lang="en-US" dirty="0"/>
              <a:t>creating your own certificates </a:t>
            </a:r>
            <a:r>
              <a:rPr lang="en-US" dirty="0" smtClean="0"/>
              <a:t>is very </a:t>
            </a:r>
            <a:r>
              <a:rPr lang="en-US" dirty="0"/>
              <a:t>straightforward, as illustrated by the shell </a:t>
            </a:r>
            <a:r>
              <a:rPr lang="en-US" dirty="0" smtClean="0"/>
              <a:t>script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emember the cryptography from Chapter 16?</a:t>
            </a:r>
            <a:endParaRPr lang="en-US" dirty="0"/>
          </a:p>
        </p:txBody>
      </p:sp>
      <p:pic>
        <p:nvPicPr>
          <p:cNvPr id="5" name="Picture 4" descr="Screen Shot 2014-02-17 at 12.4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799"/>
            <a:ext cx="6096000" cy="23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and 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</a:t>
            </a:r>
            <a:r>
              <a:rPr lang="en-US" dirty="0"/>
              <a:t>-signed </a:t>
            </a:r>
            <a:r>
              <a:rPr lang="en-US" dirty="0" smtClean="0"/>
              <a:t>certificates work</a:t>
            </a:r>
            <a:r>
              <a:rPr lang="en-US" dirty="0"/>
              <a:t>; it’s just that the user will have to approve an exception to the </a:t>
            </a:r>
            <a:r>
              <a:rPr lang="en-US" dirty="0" smtClean="0"/>
              <a:t>strict rules </a:t>
            </a:r>
            <a:r>
              <a:rPr lang="en-US" dirty="0"/>
              <a:t>configured by most browsers.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Certificate Signing</a:t>
            </a:r>
            <a:endParaRPr lang="en-US" dirty="0"/>
          </a:p>
        </p:txBody>
      </p:sp>
      <p:pic>
        <p:nvPicPr>
          <p:cNvPr id="6" name="Picture 5" descr="Screen Shot 2014-02-17 at 12.43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00400"/>
            <a:ext cx="6858000" cy="21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8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and 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Signed certificates generally require </a:t>
            </a:r>
            <a:r>
              <a:rPr lang="en-US" dirty="0"/>
              <a:t>uploading the certificate signing request generated in </a:t>
            </a:r>
            <a:r>
              <a:rPr lang="en-US" dirty="0" smtClean="0"/>
              <a:t>Listing 19.3 to get a </a:t>
            </a:r>
            <a:r>
              <a:rPr lang="en-US" b="1" dirty="0" err="1" smtClean="0"/>
              <a:t>server.crt</a:t>
            </a:r>
            <a:r>
              <a:rPr lang="en-US" b="1" dirty="0" smtClean="0"/>
              <a:t> </a:t>
            </a:r>
            <a:r>
              <a:rPr lang="en-US" dirty="0"/>
              <a:t>file returned by </a:t>
            </a:r>
            <a:r>
              <a:rPr lang="en-US" dirty="0" smtClean="0"/>
              <a:t>email. </a:t>
            </a:r>
          </a:p>
          <a:p>
            <a:r>
              <a:rPr lang="en-US" dirty="0" smtClean="0"/>
              <a:t>However you sign, you will have two files that are used by Apache</a:t>
            </a:r>
          </a:p>
          <a:p>
            <a:r>
              <a:rPr lang="en-US" b="1" dirty="0" err="1" smtClean="0"/>
              <a:t>SSLCertificateFile</a:t>
            </a:r>
            <a:r>
              <a:rPr lang="en-US" dirty="0" smtClean="0"/>
              <a:t> </a:t>
            </a:r>
            <a:r>
              <a:rPr lang="en-US" dirty="0"/>
              <a:t>/path/to/this/</a:t>
            </a:r>
            <a:r>
              <a:rPr lang="en-US" b="1" dirty="0" err="1">
                <a:solidFill>
                  <a:srgbClr val="CE2933"/>
                </a:solidFill>
              </a:rPr>
              <a:t>server.crt</a:t>
            </a:r>
            <a:endParaRPr lang="en-US" b="1" dirty="0">
              <a:solidFill>
                <a:srgbClr val="CE2933"/>
              </a:solidFill>
            </a:endParaRPr>
          </a:p>
          <a:p>
            <a:r>
              <a:rPr lang="en-US" b="1" dirty="0" err="1"/>
              <a:t>SSLCertificateKeyFile</a:t>
            </a:r>
            <a:r>
              <a:rPr lang="en-US" dirty="0"/>
              <a:t> /path/to/this/</a:t>
            </a:r>
            <a:r>
              <a:rPr lang="en-US" b="1" dirty="0" err="1">
                <a:solidFill>
                  <a:srgbClr val="CE2933"/>
                </a:solidFill>
              </a:rPr>
              <a:t>server.key</a:t>
            </a:r>
            <a:endParaRPr lang="en-US" b="1" dirty="0">
              <a:solidFill>
                <a:srgbClr val="CE2933"/>
              </a:solidFill>
            </a:endParaRPr>
          </a:p>
          <a:p>
            <a:r>
              <a:rPr lang="en-US" dirty="0"/>
              <a:t>Remember, you must also </a:t>
            </a:r>
            <a:r>
              <a:rPr lang="en-US" b="1" i="1" dirty="0"/>
              <a:t>Listen</a:t>
            </a:r>
            <a:r>
              <a:rPr lang="en-US" i="1" dirty="0"/>
              <a:t> </a:t>
            </a:r>
            <a:r>
              <a:rPr lang="en-US" dirty="0"/>
              <a:t>on port </a:t>
            </a:r>
            <a:r>
              <a:rPr lang="en-US" b="1" dirty="0"/>
              <a:t>443</a:t>
            </a:r>
            <a:r>
              <a:rPr lang="en-US" dirty="0"/>
              <a:t> in order to get Apache to </a:t>
            </a:r>
            <a:r>
              <a:rPr lang="en-US" dirty="0" smtClean="0"/>
              <a:t>work correctly </a:t>
            </a:r>
            <a:r>
              <a:rPr lang="en-US" dirty="0"/>
              <a:t>using secure connections.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 configuration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8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File Ownership and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934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Apache </a:t>
            </a:r>
            <a:r>
              <a:rPr lang="en-US" dirty="0"/>
              <a:t>runs as its own user (sometimes called Apache, WWW, or HTTP </a:t>
            </a:r>
            <a:r>
              <a:rPr lang="en-US" dirty="0" smtClean="0"/>
              <a:t>depending on </a:t>
            </a:r>
            <a:r>
              <a:rPr lang="en-US" dirty="0"/>
              <a:t>configuration). In </a:t>
            </a:r>
            <a:r>
              <a:rPr lang="en-US" dirty="0" smtClean="0"/>
              <a:t>to </a:t>
            </a:r>
            <a:r>
              <a:rPr lang="en-US" dirty="0"/>
              <a:t>serve files, </a:t>
            </a:r>
            <a:r>
              <a:rPr lang="en-US" dirty="0" smtClean="0"/>
              <a:t>Apache needs permission to access </a:t>
            </a:r>
            <a:r>
              <a:rPr lang="en-US" dirty="0"/>
              <a:t>them. </a:t>
            </a:r>
            <a:endParaRPr lang="en-US" dirty="0" smtClean="0"/>
          </a:p>
          <a:p>
            <a:r>
              <a:rPr lang="en-US" dirty="0"/>
              <a:t>Typically, newly created PHP files are granted 644 octal permissions so that </a:t>
            </a:r>
            <a:r>
              <a:rPr lang="en-US" dirty="0" smtClean="0"/>
              <a:t>the owner </a:t>
            </a:r>
            <a:r>
              <a:rPr lang="en-US" dirty="0"/>
              <a:t>can read and write, while the group and world can read. This means that </a:t>
            </a:r>
            <a:r>
              <a:rPr lang="en-US" dirty="0" smtClean="0"/>
              <a:t>no matter </a:t>
            </a:r>
            <a:r>
              <a:rPr lang="en-US" dirty="0"/>
              <a:t>what username Apache is running under, it can read the file.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review for many</a:t>
            </a:r>
            <a:endParaRPr lang="en-US" dirty="0"/>
          </a:p>
        </p:txBody>
      </p:sp>
      <p:pic>
        <p:nvPicPr>
          <p:cNvPr id="5" name="Picture 4" descr="4071519013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800600"/>
            <a:ext cx="4953000" cy="13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File Ownership and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934200" cy="4525963"/>
          </a:xfrm>
        </p:spPr>
        <p:txBody>
          <a:bodyPr>
            <a:normAutofit/>
          </a:bodyPr>
          <a:lstStyle/>
          <a:p>
            <a:r>
              <a:rPr lang="en-US" dirty="0"/>
              <a:t>A security risk can arise on a shared server if you set a file to world writable.</a:t>
            </a:r>
          </a:p>
          <a:p>
            <a:r>
              <a:rPr lang="en-US" dirty="0"/>
              <a:t>This means users on the system who can get access to that file can </a:t>
            </a:r>
            <a:r>
              <a:rPr lang="en-US" dirty="0" smtClean="0"/>
              <a:t>write their </a:t>
            </a:r>
            <a:r>
              <a:rPr lang="en-US" dirty="0"/>
              <a:t>own content to it, circumventing any authentication you have in place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Many </a:t>
            </a:r>
            <a:r>
              <a:rPr lang="en-US" dirty="0"/>
              <a:t>shared hosts have been “hacked” by a user simply overwriting </a:t>
            </a:r>
            <a:r>
              <a:rPr lang="en-US" dirty="0" smtClean="0"/>
              <a:t>the </a:t>
            </a:r>
            <a:r>
              <a:rPr lang="en-US" b="1" dirty="0" err="1" smtClean="0"/>
              <a:t>index.php</a:t>
            </a:r>
            <a:r>
              <a:rPr lang="en-US" b="1" dirty="0" smtClean="0"/>
              <a:t> </a:t>
            </a:r>
            <a:r>
              <a:rPr lang="en-US" dirty="0"/>
              <a:t>file with a file of their choosing.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why you should never </a:t>
            </a:r>
            <a:r>
              <a:rPr lang="en-US" dirty="0" smtClean="0"/>
              <a:t>set permissions </a:t>
            </a:r>
            <a:r>
              <a:rPr lang="en-US" dirty="0"/>
              <a:t>to </a:t>
            </a:r>
            <a:r>
              <a:rPr lang="en-US" b="1" dirty="0"/>
              <a:t>777</a:t>
            </a:r>
            <a:r>
              <a:rPr lang="en-US" dirty="0"/>
              <a:t>, especially on a simple shared host.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Security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57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67082"/>
                </a:solidFill>
              </a:rPr>
              <a:t>Apache</a:t>
            </a:r>
            <a:r>
              <a:rPr lang="en-US" dirty="0" smtClean="0">
                <a:solidFill>
                  <a:srgbClr val="404040"/>
                </a:solidFill>
              </a:rPr>
              <a:t> Request and Response Management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2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Multiple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server can easily be made to serve multiple sites from the same machine</a:t>
            </a:r>
            <a:r>
              <a:rPr lang="en-US" dirty="0" smtClean="0"/>
              <a:t>.</a:t>
            </a:r>
          </a:p>
          <a:p>
            <a:r>
              <a:rPr lang="en-US" dirty="0"/>
              <a:t>Having multiple sites running on a single server can be a great advantage to </a:t>
            </a:r>
            <a:r>
              <a:rPr lang="en-US" dirty="0" smtClean="0"/>
              <a:t>companies or </a:t>
            </a:r>
            <a:r>
              <a:rPr lang="en-US" dirty="0"/>
              <a:t>individuals hosting multiple small websites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b="1" dirty="0" err="1"/>
              <a:t>VirtualHost</a:t>
            </a:r>
            <a:r>
              <a:rPr lang="en-US" b="1" dirty="0"/>
              <a:t> </a:t>
            </a:r>
            <a:r>
              <a:rPr lang="en-US" dirty="0"/>
              <a:t>is an Apache configuration directive that associates a </a:t>
            </a:r>
            <a:r>
              <a:rPr lang="en-US" dirty="0" smtClean="0"/>
              <a:t>particular combination </a:t>
            </a:r>
            <a:r>
              <a:rPr lang="en-US" dirty="0"/>
              <a:t>of server name and port to a folder on the server.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One Webserver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Multiple Domains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VirtualHost</a:t>
            </a:r>
            <a:r>
              <a:rPr lang="en-US" dirty="0" smtClean="0"/>
              <a:t> Directive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Each </a:t>
            </a:r>
            <a:r>
              <a:rPr lang="en-US" sz="1800" dirty="0" smtClean="0"/>
              <a:t>distinct </a:t>
            </a:r>
            <a:r>
              <a:rPr lang="en-US" sz="1800" b="1" dirty="0" err="1" smtClean="0"/>
              <a:t>VirtualHost</a:t>
            </a:r>
            <a:r>
              <a:rPr lang="en-US" sz="1800" dirty="0" smtClean="0"/>
              <a:t> </a:t>
            </a:r>
            <a:r>
              <a:rPr lang="en-US" sz="1800" dirty="0"/>
              <a:t>must specify </a:t>
            </a: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which </a:t>
            </a:r>
            <a:r>
              <a:rPr lang="en-US" sz="1800" dirty="0"/>
              <a:t>IP and port to listen on </a:t>
            </a: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1800" dirty="0" smtClean="0"/>
              <a:t>what </a:t>
            </a:r>
            <a:r>
              <a:rPr lang="en-US" sz="1800" dirty="0"/>
              <a:t>file system </a:t>
            </a:r>
            <a:r>
              <a:rPr lang="en-US" sz="1800" dirty="0" smtClean="0"/>
              <a:t>location to </a:t>
            </a:r>
            <a:r>
              <a:rPr lang="en-US" sz="1800" dirty="0"/>
              <a:t>use as the root for that domain. </a:t>
            </a:r>
            <a:endParaRPr lang="en-US" sz="1800" dirty="0" smtClean="0"/>
          </a:p>
          <a:p>
            <a:pPr marL="342900" indent="-342900">
              <a:buFont typeface="Arial"/>
              <a:buChar char="•"/>
            </a:pPr>
            <a:r>
              <a:rPr lang="en-US" sz="1800" dirty="0" err="1" smtClean="0"/>
              <a:t>NameVirtualHost</a:t>
            </a:r>
            <a:r>
              <a:rPr lang="en-US" sz="1800" dirty="0" smtClean="0"/>
              <a:t> allows </a:t>
            </a:r>
            <a:r>
              <a:rPr lang="en-US" sz="1800" dirty="0"/>
              <a:t>you to use domain names instead of IP </a:t>
            </a:r>
            <a:r>
              <a:rPr lang="en-US" sz="1800" dirty="0" smtClean="0"/>
              <a:t>addresses. This means many domains on 1 IP address!</a:t>
            </a:r>
            <a:endParaRPr lang="en-US" sz="1800" dirty="0"/>
          </a:p>
        </p:txBody>
      </p:sp>
      <p:pic>
        <p:nvPicPr>
          <p:cNvPr id="6" name="Picture 5" descr="Screen Shot 2014-02-17 at 12.5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86200"/>
            <a:ext cx="572348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Multiple Domains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VirtualHost</a:t>
            </a:r>
            <a:r>
              <a:rPr lang="en-US" dirty="0" smtClean="0"/>
              <a:t> Visualization</a:t>
            </a:r>
            <a:endParaRPr lang="en-US" dirty="0"/>
          </a:p>
        </p:txBody>
      </p:sp>
      <p:pic>
        <p:nvPicPr>
          <p:cNvPr id="7" name="Content Placeholder 6" descr="4071519014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65" r="-10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233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Directory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index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</a:t>
            </a:r>
            <a:r>
              <a:rPr lang="en-US" dirty="0"/>
              <a:t>, users normally request a domain’s homepage URL without specifying </a:t>
            </a:r>
            <a:r>
              <a:rPr lang="en-US" dirty="0" smtClean="0"/>
              <a:t>what file </a:t>
            </a:r>
            <a:r>
              <a:rPr lang="en-US" dirty="0"/>
              <a:t>they want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are </a:t>
            </a:r>
            <a:r>
              <a:rPr lang="en-US" dirty="0"/>
              <a:t>times when clients are requesting a folder path</a:t>
            </a:r>
            <a:r>
              <a:rPr lang="en-US" dirty="0" smtClean="0"/>
              <a:t>, rather </a:t>
            </a:r>
            <a:r>
              <a:rPr lang="en-US" dirty="0"/>
              <a:t>than a file path</a:t>
            </a:r>
            <a:r>
              <a:rPr lang="en-US" dirty="0" smtClean="0"/>
              <a:t>. The </a:t>
            </a:r>
            <a:r>
              <a:rPr lang="en-US" dirty="0"/>
              <a:t>domain root is a special case of the folder question, where </a:t>
            </a:r>
            <a:r>
              <a:rPr lang="en-US" dirty="0" smtClean="0"/>
              <a:t>the folder </a:t>
            </a:r>
            <a:r>
              <a:rPr lang="en-US" dirty="0"/>
              <a:t>being requested is the root folder for that domain</a:t>
            </a:r>
            <a:r>
              <a:rPr lang="en-US" dirty="0" smtClean="0"/>
              <a:t>.</a:t>
            </a:r>
          </a:p>
          <a:p>
            <a:r>
              <a:rPr lang="en-US" dirty="0"/>
              <a:t>However a folder is requested, the server must be able to determine what to </a:t>
            </a:r>
            <a:r>
              <a:rPr lang="en-US" dirty="0" smtClean="0"/>
              <a:t>serve in </a:t>
            </a:r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127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Shared hosting </a:t>
            </a:r>
            <a:r>
              <a:rPr lang="en-US" dirty="0"/>
              <a:t>is renting space for your site on a server that will host many sites </a:t>
            </a:r>
            <a:r>
              <a:rPr lang="en-US" dirty="0" smtClean="0"/>
              <a:t>on the </a:t>
            </a:r>
            <a:r>
              <a:rPr lang="en-US" dirty="0"/>
              <a:t>same machine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Cost effective Hosting</a:t>
            </a:r>
            <a:endParaRPr lang="en-US" dirty="0"/>
          </a:p>
        </p:txBody>
      </p:sp>
      <p:pic>
        <p:nvPicPr>
          <p:cNvPr id="5" name="Picture 4" descr="4071519001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43200"/>
            <a:ext cx="5486400" cy="32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Directory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to serve?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server could choose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/>
              <a:t>file to </a:t>
            </a:r>
            <a:r>
              <a:rPr lang="en-US" dirty="0" smtClean="0"/>
              <a:t>serve </a:t>
            </a:r>
            <a:endParaRPr lang="en-US" b="1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display </a:t>
            </a:r>
            <a:r>
              <a:rPr lang="en-US" dirty="0"/>
              <a:t>the directory </a:t>
            </a:r>
            <a:r>
              <a:rPr lang="en-US" dirty="0" smtClean="0"/>
              <a:t>contents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return </a:t>
            </a:r>
            <a:r>
              <a:rPr lang="en-US" dirty="0"/>
              <a:t>an error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You </a:t>
            </a:r>
            <a:r>
              <a:rPr lang="en-US" dirty="0"/>
              <a:t>can control this </a:t>
            </a:r>
            <a:r>
              <a:rPr lang="en-US" dirty="0" smtClean="0"/>
              <a:t>by adding </a:t>
            </a:r>
            <a:r>
              <a:rPr lang="en-US" b="1" dirty="0" err="1"/>
              <a:t>DirectoryIndex</a:t>
            </a:r>
            <a:r>
              <a:rPr lang="en-US" dirty="0"/>
              <a:t> and </a:t>
            </a:r>
            <a:r>
              <a:rPr lang="en-US" b="1" dirty="0"/>
              <a:t>Options</a:t>
            </a:r>
            <a:r>
              <a:rPr lang="en-US" dirty="0"/>
              <a:t> directives to the Apache configuration file.</a:t>
            </a:r>
          </a:p>
        </p:txBody>
      </p:sp>
    </p:spTree>
    <p:extLst>
      <p:ext uri="{BB962C8B-B14F-4D97-AF65-F5344CB8AC3E}">
        <p14:creationId xmlns:p14="http://schemas.microsoft.com/office/powerpoint/2010/main" val="39081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Directory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to serve?</a:t>
            </a:r>
            <a:endParaRPr lang="en-US" dirty="0"/>
          </a:p>
        </p:txBody>
      </p:sp>
      <p:pic>
        <p:nvPicPr>
          <p:cNvPr id="6" name="Content Placeholder 5" descr="4071519015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51" b="-25451"/>
          <a:stretch>
            <a:fillRect/>
          </a:stretch>
        </p:blipFill>
        <p:spPr>
          <a:xfrm>
            <a:off x="685800" y="1219200"/>
            <a:ext cx="7277968" cy="5146203"/>
          </a:xfrm>
        </p:spPr>
      </p:pic>
    </p:spTree>
    <p:extLst>
      <p:ext uri="{BB962C8B-B14F-4D97-AF65-F5344CB8AC3E}">
        <p14:creationId xmlns:p14="http://schemas.microsoft.com/office/powerpoint/2010/main" val="425219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Directory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did it come to pass that we use </a:t>
            </a:r>
            <a:r>
              <a:rPr lang="en-US" dirty="0" err="1" smtClean="0"/>
              <a:t>index.php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162800" cy="45259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CE2933"/>
                </a:solidFill>
              </a:rPr>
              <a:t>DirectoryIndex</a:t>
            </a:r>
            <a:r>
              <a:rPr lang="en-US" dirty="0">
                <a:solidFill>
                  <a:srgbClr val="CE2933"/>
                </a:solidFill>
              </a:rPr>
              <a:t> </a:t>
            </a:r>
            <a:r>
              <a:rPr lang="en-US" dirty="0"/>
              <a:t>directive </a:t>
            </a:r>
            <a:r>
              <a:rPr lang="en-US" dirty="0" smtClean="0"/>
              <a:t>configures </a:t>
            </a:r>
            <a:r>
              <a:rPr lang="en-US" dirty="0"/>
              <a:t>the server </a:t>
            </a:r>
            <a:r>
              <a:rPr lang="en-US" dirty="0" smtClean="0"/>
              <a:t>to respond </a:t>
            </a:r>
            <a:r>
              <a:rPr lang="en-US" dirty="0"/>
              <a:t>with a particular </a:t>
            </a:r>
            <a:r>
              <a:rPr lang="en-US" dirty="0" smtClean="0"/>
              <a:t>file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case </a:t>
            </a:r>
            <a:r>
              <a:rPr lang="en-US" b="1" dirty="0" err="1"/>
              <a:t>index.php</a:t>
            </a:r>
            <a:r>
              <a:rPr lang="en-US" dirty="0"/>
              <a:t>, and if it’s not present, </a:t>
            </a:r>
            <a:r>
              <a:rPr lang="en-US" b="1" dirty="0" err="1" smtClean="0"/>
              <a:t>index.html</a:t>
            </a:r>
            <a:endParaRPr lang="en-US" b="1" dirty="0" smtClean="0"/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E2933"/>
                </a:solidFill>
              </a:rPr>
              <a:t>Options</a:t>
            </a:r>
            <a:r>
              <a:rPr lang="en-US" dirty="0">
                <a:solidFill>
                  <a:srgbClr val="CE2933"/>
                </a:solidFill>
              </a:rPr>
              <a:t> </a:t>
            </a:r>
            <a:r>
              <a:rPr lang="en-US" dirty="0"/>
              <a:t>directives can be used to tell the server to build a clickable </a:t>
            </a:r>
            <a:r>
              <a:rPr lang="en-US" dirty="0" smtClean="0"/>
              <a:t>index page </a:t>
            </a:r>
            <a:r>
              <a:rPr lang="en-US" dirty="0"/>
              <a:t>from the content of the folder in response to a folder request.</a:t>
            </a:r>
          </a:p>
        </p:txBody>
      </p:sp>
      <p:pic>
        <p:nvPicPr>
          <p:cNvPr id="5" name="Picture 4" descr="Screen Shot 2014-02-17 at 12.5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52352"/>
            <a:ext cx="6324600" cy="14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Responding to File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Static and Dynamic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162800" cy="4525963"/>
          </a:xfrm>
        </p:spPr>
        <p:txBody>
          <a:bodyPr>
            <a:normAutofit/>
          </a:bodyPr>
          <a:lstStyle/>
          <a:p>
            <a:r>
              <a:rPr lang="en-US" dirty="0"/>
              <a:t>The most basic operation a web server performs is responding to an HTTP </a:t>
            </a:r>
            <a:r>
              <a:rPr lang="en-US" dirty="0" smtClean="0"/>
              <a:t>request for </a:t>
            </a:r>
            <a:r>
              <a:rPr lang="en-US" dirty="0"/>
              <a:t>a </a:t>
            </a:r>
            <a:r>
              <a:rPr lang="en-US" b="1" dirty="0">
                <a:solidFill>
                  <a:srgbClr val="CE2933"/>
                </a:solidFill>
              </a:rPr>
              <a:t>static</a:t>
            </a:r>
            <a:r>
              <a:rPr lang="en-US" dirty="0">
                <a:solidFill>
                  <a:srgbClr val="CE2933"/>
                </a:solidFill>
              </a:rPr>
              <a:t> </a:t>
            </a:r>
            <a:r>
              <a:rPr lang="en-US" dirty="0"/>
              <a:t>file. </a:t>
            </a:r>
            <a:endParaRPr lang="en-US" dirty="0" smtClean="0"/>
          </a:p>
          <a:p>
            <a:r>
              <a:rPr lang="en-US" dirty="0" smtClean="0"/>
              <a:t>Having </a:t>
            </a:r>
            <a:r>
              <a:rPr lang="en-US" dirty="0"/>
              <a:t>mapped the request to a particular file location using the </a:t>
            </a:r>
            <a:r>
              <a:rPr lang="en-US" dirty="0" smtClean="0"/>
              <a:t>connection management </a:t>
            </a:r>
            <a:r>
              <a:rPr lang="en-US" dirty="0"/>
              <a:t>options above, the server sends the requested file, along with </a:t>
            </a:r>
            <a:r>
              <a:rPr lang="en-US" dirty="0" smtClean="0"/>
              <a:t>the relevant </a:t>
            </a:r>
            <a:r>
              <a:rPr lang="en-US" dirty="0"/>
              <a:t>HTTP headers to signify that this request was successfully responded to</a:t>
            </a:r>
            <a:r>
              <a:rPr lang="en-US" dirty="0" smtClean="0"/>
              <a:t>.</a:t>
            </a:r>
          </a:p>
          <a:p>
            <a:r>
              <a:rPr lang="en-US" b="1" dirty="0">
                <a:solidFill>
                  <a:srgbClr val="CE2933"/>
                </a:solidFill>
              </a:rPr>
              <a:t>dynamic</a:t>
            </a:r>
            <a:r>
              <a:rPr lang="en-US" dirty="0">
                <a:solidFill>
                  <a:srgbClr val="CE2933"/>
                </a:solidFill>
              </a:rPr>
              <a:t> </a:t>
            </a:r>
            <a:r>
              <a:rPr lang="en-US" dirty="0" smtClean="0"/>
              <a:t>file</a:t>
            </a:r>
            <a:r>
              <a:rPr lang="en-US" dirty="0" smtClean="0">
                <a:solidFill>
                  <a:srgbClr val="CE2933"/>
                </a:solidFill>
              </a:rPr>
              <a:t> </a:t>
            </a:r>
            <a:r>
              <a:rPr lang="en-US" dirty="0" smtClean="0"/>
              <a:t>requests must </a:t>
            </a:r>
            <a:r>
              <a:rPr lang="en-US" dirty="0"/>
              <a:t>be interpreted at request time rather than sent back directly </a:t>
            </a:r>
            <a:r>
              <a:rPr lang="en-US" dirty="0" smtClean="0"/>
              <a:t>as responses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Responding to File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Which files get interpreted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162800" cy="4525963"/>
          </a:xfrm>
        </p:spPr>
        <p:txBody>
          <a:bodyPr>
            <a:normAutofit/>
          </a:bodyPr>
          <a:lstStyle/>
          <a:p>
            <a:r>
              <a:rPr lang="en-US" dirty="0"/>
              <a:t>A web server associates certain file extensions with MIME types that need to </a:t>
            </a:r>
            <a:r>
              <a:rPr lang="en-US" dirty="0" smtClean="0"/>
              <a:t>be interpreted</a:t>
            </a:r>
            <a:r>
              <a:rPr lang="en-US" dirty="0"/>
              <a:t>. When you install Apache for PHP, this is done automatically, but </a:t>
            </a:r>
            <a:r>
              <a:rPr lang="en-US" dirty="0" smtClean="0"/>
              <a:t>can be </a:t>
            </a:r>
            <a:r>
              <a:rPr lang="en-US" dirty="0"/>
              <a:t>overridden through directives.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wanted files with PHP as well as </a:t>
            </a:r>
            <a:r>
              <a:rPr lang="en-US" dirty="0" smtClean="0"/>
              <a:t>HTML extensions </a:t>
            </a:r>
            <a:r>
              <a:rPr lang="en-US" dirty="0"/>
              <a:t>to be interpreted (so you could include PHP code inside them), </a:t>
            </a:r>
            <a:r>
              <a:rPr lang="en-US" dirty="0" smtClean="0"/>
              <a:t>you would </a:t>
            </a:r>
            <a:r>
              <a:rPr lang="en-US" dirty="0"/>
              <a:t>add the directive below, which uses the PHP MIME </a:t>
            </a:r>
            <a:r>
              <a:rPr lang="en-US" dirty="0" smtClean="0"/>
              <a:t>types: </a:t>
            </a:r>
          </a:p>
          <a:p>
            <a:r>
              <a:rPr lang="en-US" b="1" dirty="0" err="1" smtClean="0"/>
              <a:t>AddHandler</a:t>
            </a:r>
            <a:r>
              <a:rPr lang="en-US" b="1" dirty="0" smtClean="0"/>
              <a:t> </a:t>
            </a:r>
            <a:r>
              <a:rPr lang="en-US" b="1" dirty="0"/>
              <a:t>application/x-</a:t>
            </a:r>
            <a:r>
              <a:rPr lang="en-US" b="1" dirty="0" err="1"/>
              <a:t>httpd</a:t>
            </a:r>
            <a:r>
              <a:rPr lang="en-US" b="1" dirty="0"/>
              <a:t>-php </a:t>
            </a:r>
            <a:r>
              <a:rPr lang="en-US" b="1" dirty="0">
                <a:solidFill>
                  <a:schemeClr val="accent2"/>
                </a:solidFill>
              </a:rPr>
              <a:t>.php</a:t>
            </a:r>
          </a:p>
          <a:p>
            <a:r>
              <a:rPr lang="en-US" b="1" dirty="0" err="1"/>
              <a:t>AddHandler</a:t>
            </a:r>
            <a:r>
              <a:rPr lang="en-US" b="1" dirty="0"/>
              <a:t> application/x-</a:t>
            </a:r>
            <a:r>
              <a:rPr lang="en-US" b="1" dirty="0" err="1"/>
              <a:t>httpd</a:t>
            </a:r>
            <a:r>
              <a:rPr lang="en-US" b="1" dirty="0"/>
              <a:t>-php </a:t>
            </a:r>
            <a:r>
              <a:rPr lang="en-US" b="1" dirty="0">
                <a:solidFill>
                  <a:srgbClr val="CE2933"/>
                </a:solidFill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227867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Redirection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We’ve come across this before…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162800" cy="4525963"/>
          </a:xfrm>
        </p:spPr>
        <p:txBody>
          <a:bodyPr>
            <a:normAutofit/>
          </a:bodyPr>
          <a:lstStyle/>
          <a:p>
            <a:r>
              <a:rPr lang="en-US" dirty="0"/>
              <a:t>In Apache, there are two major </a:t>
            </a:r>
            <a:r>
              <a:rPr lang="en-US" dirty="0" smtClean="0"/>
              <a:t>classes of </a:t>
            </a:r>
            <a:r>
              <a:rPr lang="en-US" dirty="0"/>
              <a:t>redirection,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public </a:t>
            </a:r>
            <a:r>
              <a:rPr lang="en-US" b="1" dirty="0"/>
              <a:t>redirection </a:t>
            </a:r>
            <a:r>
              <a:rPr lang="en-US" dirty="0"/>
              <a:t>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internal </a:t>
            </a:r>
            <a:r>
              <a:rPr lang="en-US" b="1" dirty="0"/>
              <a:t>redirection </a:t>
            </a:r>
            <a:r>
              <a:rPr lang="en-US" dirty="0"/>
              <a:t>(also called </a:t>
            </a:r>
            <a:r>
              <a:rPr lang="en-US" b="1" dirty="0"/>
              <a:t>URL rewriting</a:t>
            </a:r>
            <a:r>
              <a:rPr lang="en-US" dirty="0"/>
              <a:t>).</a:t>
            </a:r>
            <a:endParaRPr lang="en-US" b="1" dirty="0">
              <a:solidFill>
                <a:srgbClr val="CE2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6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Redirection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162800" cy="4525963"/>
          </a:xfrm>
        </p:spPr>
        <p:txBody>
          <a:bodyPr>
            <a:normAutofit/>
          </a:bodyPr>
          <a:lstStyle/>
          <a:p>
            <a:r>
              <a:rPr lang="en-US" dirty="0"/>
              <a:t>In public redirection, you may have a URL that no longer exists or has been moved</a:t>
            </a:r>
            <a:r>
              <a:rPr lang="en-US" dirty="0" smtClean="0"/>
              <a:t>.</a:t>
            </a:r>
          </a:p>
          <a:p>
            <a:r>
              <a:rPr lang="en-US" dirty="0"/>
              <a:t>If users have bookmarks to </a:t>
            </a:r>
            <a:r>
              <a:rPr lang="en-US" dirty="0" smtClean="0"/>
              <a:t>old </a:t>
            </a:r>
            <a:r>
              <a:rPr lang="en-US" dirty="0"/>
              <a:t>URLs, they will get </a:t>
            </a:r>
            <a:r>
              <a:rPr lang="en-US" b="1" dirty="0">
                <a:solidFill>
                  <a:srgbClr val="CE2933"/>
                </a:solidFill>
              </a:rPr>
              <a:t>404</a:t>
            </a:r>
            <a:r>
              <a:rPr lang="en-US" dirty="0">
                <a:solidFill>
                  <a:srgbClr val="CE2933"/>
                </a:solidFill>
              </a:rPr>
              <a:t> </a:t>
            </a:r>
            <a:r>
              <a:rPr lang="en-US" dirty="0"/>
              <a:t>error </a:t>
            </a:r>
            <a:r>
              <a:rPr lang="en-US" dirty="0" smtClean="0"/>
              <a:t>codes when </a:t>
            </a:r>
            <a:r>
              <a:rPr lang="en-US" dirty="0"/>
              <a:t>requesting </a:t>
            </a:r>
            <a:r>
              <a:rPr lang="en-US" dirty="0" smtClean="0"/>
              <a:t>them</a:t>
            </a:r>
          </a:p>
          <a:p>
            <a:r>
              <a:rPr lang="en-US" dirty="0"/>
              <a:t>It is a better practice to </a:t>
            </a:r>
            <a:r>
              <a:rPr lang="en-US" dirty="0" smtClean="0"/>
              <a:t>inform users </a:t>
            </a:r>
            <a:r>
              <a:rPr lang="en-US" dirty="0"/>
              <a:t>that their old pages have moved, using a HTTP </a:t>
            </a:r>
            <a:r>
              <a:rPr lang="en-US" b="1" dirty="0">
                <a:solidFill>
                  <a:srgbClr val="CE2933"/>
                </a:solidFill>
              </a:rPr>
              <a:t>302</a:t>
            </a:r>
            <a:r>
              <a:rPr lang="en-US" dirty="0"/>
              <a:t> </a:t>
            </a:r>
            <a:r>
              <a:rPr lang="en-US" dirty="0" smtClean="0"/>
              <a:t>header</a:t>
            </a:r>
          </a:p>
          <a:p>
            <a:r>
              <a:rPr lang="en-US" dirty="0"/>
              <a:t>In Apache </a:t>
            </a:r>
            <a:r>
              <a:rPr lang="en-US" dirty="0" smtClean="0"/>
              <a:t>such URL </a:t>
            </a:r>
            <a:r>
              <a:rPr lang="en-US" dirty="0"/>
              <a:t>redirection is easily achieved, using Apache directives</a:t>
            </a:r>
            <a:endParaRPr lang="en-US" b="1" dirty="0">
              <a:solidFill>
                <a:srgbClr val="CE2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6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Redirection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requests required, and everybody knows</a:t>
            </a:r>
            <a:endParaRPr lang="en-US" dirty="0"/>
          </a:p>
        </p:txBody>
      </p:sp>
      <p:pic>
        <p:nvPicPr>
          <p:cNvPr id="6" name="Content Placeholder 5" descr="4071519016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06" b="-30906"/>
          <a:stretch>
            <a:fillRect/>
          </a:stretch>
        </p:blipFill>
        <p:spPr>
          <a:xfrm>
            <a:off x="525997" y="1295400"/>
            <a:ext cx="7170203" cy="5070003"/>
          </a:xfrm>
        </p:spPr>
      </p:pic>
    </p:spTree>
    <p:extLst>
      <p:ext uri="{BB962C8B-B14F-4D97-AF65-F5344CB8AC3E}">
        <p14:creationId xmlns:p14="http://schemas.microsoft.com/office/powerpoint/2010/main" val="324074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Redirection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Apache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b="1" dirty="0" err="1"/>
              <a:t>R</a:t>
            </a:r>
            <a:r>
              <a:rPr lang="en-US" b="1" dirty="0" err="1" smtClean="0"/>
              <a:t>edirectMatch</a:t>
            </a:r>
            <a:r>
              <a:rPr lang="en-US" dirty="0" smtClean="0"/>
              <a:t> </a:t>
            </a:r>
            <a:r>
              <a:rPr lang="en-US" dirty="0" err="1" smtClean="0"/>
              <a:t>foo.html</a:t>
            </a:r>
            <a:r>
              <a:rPr lang="en-US" dirty="0" smtClean="0"/>
              <a:t> is publically redirected to </a:t>
            </a:r>
            <a:r>
              <a:rPr lang="en-US" dirty="0" err="1" smtClean="0"/>
              <a:t>bar.php</a:t>
            </a:r>
            <a:endParaRPr lang="en-US" dirty="0" smtClean="0"/>
          </a:p>
          <a:p>
            <a:r>
              <a:rPr lang="en-US" b="1" dirty="0" err="1" smtClean="0">
                <a:solidFill>
                  <a:srgbClr val="CE2933"/>
                </a:solidFill>
              </a:rPr>
              <a:t>RedirectMatch</a:t>
            </a:r>
            <a:r>
              <a:rPr lang="en-US" b="1" dirty="0" smtClean="0">
                <a:solidFill>
                  <a:srgbClr val="CE2933"/>
                </a:solidFill>
              </a:rPr>
              <a:t> </a:t>
            </a:r>
            <a:r>
              <a:rPr lang="en-US" b="1" dirty="0"/>
              <a:t>/</a:t>
            </a:r>
            <a:r>
              <a:rPr lang="en-US" b="1" dirty="0" err="1"/>
              <a:t>foo.html</a:t>
            </a:r>
            <a:r>
              <a:rPr lang="en-US" b="1" dirty="0"/>
              <a:t> /FULLPATH/</a:t>
            </a:r>
            <a:r>
              <a:rPr lang="en-US" b="1" dirty="0" err="1"/>
              <a:t>bar.php</a:t>
            </a:r>
            <a:endParaRPr lang="en-US" b="1" dirty="0"/>
          </a:p>
          <a:p>
            <a:r>
              <a:rPr lang="en-US" dirty="0"/>
              <a:t>Alternatively the </a:t>
            </a:r>
            <a:r>
              <a:rPr lang="en-US" b="1" dirty="0" err="1"/>
              <a:t>RewriteEngine</a:t>
            </a:r>
            <a:r>
              <a:rPr lang="en-US" dirty="0"/>
              <a:t> module can be invoked to create an </a:t>
            </a:r>
            <a:r>
              <a:rPr lang="en-US" dirty="0" smtClean="0"/>
              <a:t>equivalent rule</a:t>
            </a:r>
            <a:r>
              <a:rPr lang="en-US" dirty="0"/>
              <a:t>:</a:t>
            </a:r>
          </a:p>
          <a:p>
            <a:r>
              <a:rPr lang="en-US" b="1" dirty="0" err="1"/>
              <a:t>RewriteEngine</a:t>
            </a:r>
            <a:r>
              <a:rPr lang="en-US" b="1" dirty="0"/>
              <a:t> </a:t>
            </a:r>
            <a:r>
              <a:rPr lang="en-US" b="1" dirty="0" smtClean="0"/>
              <a:t>on</a:t>
            </a:r>
            <a:br>
              <a:rPr lang="en-US" b="1" dirty="0" smtClean="0"/>
            </a:br>
            <a:r>
              <a:rPr lang="en-US" b="1" dirty="0" err="1" smtClean="0"/>
              <a:t>RewriteRule</a:t>
            </a:r>
            <a:r>
              <a:rPr lang="en-US" b="1" dirty="0" smtClean="0"/>
              <a:t> </a:t>
            </a:r>
            <a:r>
              <a:rPr lang="en-US" b="1" dirty="0"/>
              <a:t>^/foo\.html$ /FULLPATH/</a:t>
            </a:r>
            <a:r>
              <a:rPr lang="en-US" b="1" dirty="0" err="1"/>
              <a:t>bar.php</a:t>
            </a:r>
            <a:r>
              <a:rPr lang="en-US" b="1" dirty="0"/>
              <a:t> [R]</a:t>
            </a:r>
          </a:p>
        </p:txBody>
      </p:sp>
    </p:spTree>
    <p:extLst>
      <p:ext uri="{BB962C8B-B14F-4D97-AF65-F5344CB8AC3E}">
        <p14:creationId xmlns:p14="http://schemas.microsoft.com/office/powerpoint/2010/main" val="324840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Redirection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RedirectRule</a:t>
            </a:r>
            <a:r>
              <a:rPr lang="en-US" dirty="0" smtClean="0"/>
              <a:t> Directive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dirty="0" err="1"/>
              <a:t>RewriteRule</a:t>
            </a:r>
            <a:r>
              <a:rPr lang="en-US" dirty="0"/>
              <a:t> directive </a:t>
            </a:r>
            <a:r>
              <a:rPr lang="en-US" dirty="0" smtClean="0"/>
              <a:t>consists </a:t>
            </a:r>
            <a:r>
              <a:rPr lang="en-US" dirty="0"/>
              <a:t>of three parts: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pattern to match,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substitution,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Flags</a:t>
            </a:r>
          </a:p>
          <a:p>
            <a:r>
              <a:rPr lang="en-US" dirty="0" smtClean="0"/>
              <a:t>Use can use </a:t>
            </a:r>
            <a:r>
              <a:rPr lang="en-US" b="1" dirty="0" smtClean="0"/>
              <a:t>regular </a:t>
            </a:r>
            <a:r>
              <a:rPr lang="en-US" b="1" dirty="0"/>
              <a:t>expression </a:t>
            </a:r>
            <a:r>
              <a:rPr lang="en-US" b="1" dirty="0" smtClean="0"/>
              <a:t>syntax </a:t>
            </a:r>
            <a:r>
              <a:rPr lang="en-US" dirty="0" smtClean="0"/>
              <a:t>to </a:t>
            </a:r>
            <a:r>
              <a:rPr lang="en-US" dirty="0"/>
              <a:t>capture back-</a:t>
            </a:r>
            <a:r>
              <a:rPr lang="en-US" dirty="0" smtClean="0"/>
              <a:t>references for </a:t>
            </a:r>
            <a:r>
              <a:rPr lang="en-US" dirty="0"/>
              <a:t>use in the substitution.</a:t>
            </a:r>
            <a:endParaRPr lang="en-US" b="1" dirty="0"/>
          </a:p>
        </p:txBody>
      </p:sp>
      <p:pic>
        <p:nvPicPr>
          <p:cNvPr id="5" name="Picture 4" descr="4071519017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800600"/>
            <a:ext cx="6400800" cy="14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hosting is normally the least expensive, least functional, and most </a:t>
            </a:r>
            <a:r>
              <a:rPr lang="en-US" dirty="0" smtClean="0"/>
              <a:t>common type </a:t>
            </a:r>
            <a:r>
              <a:rPr lang="en-US" dirty="0"/>
              <a:t>of hosting solution, especially for small websites.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class of hosting </a:t>
            </a:r>
            <a:r>
              <a:rPr lang="en-US" dirty="0" smtClean="0"/>
              <a:t>is divided </a:t>
            </a:r>
            <a:r>
              <a:rPr lang="en-US" dirty="0"/>
              <a:t>into two categories: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simple </a:t>
            </a:r>
            <a:r>
              <a:rPr lang="en-US" dirty="0"/>
              <a:t>shared hosting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virtualized </a:t>
            </a:r>
            <a:r>
              <a:rPr lang="en-US" dirty="0"/>
              <a:t>shared hosting.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Sharing is 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1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Redirection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 fewer requests</a:t>
            </a:r>
            <a:endParaRPr lang="en-US" dirty="0"/>
          </a:p>
        </p:txBody>
      </p:sp>
      <p:pic>
        <p:nvPicPr>
          <p:cNvPr id="7" name="Content Placeholder 6" descr="407151901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333" b="-56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579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Redirection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 fewer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enable such a case, simply modify the rewrite rule’s flag from redirect (R) </a:t>
            </a:r>
            <a:r>
              <a:rPr lang="en-US" dirty="0" smtClean="0"/>
              <a:t>to pass</a:t>
            </a:r>
            <a:r>
              <a:rPr lang="en-US" dirty="0"/>
              <a:t>-through (PT), which indicates to pass-through internally and not redirect.</a:t>
            </a:r>
          </a:p>
          <a:p>
            <a:r>
              <a:rPr lang="en-US" b="1" dirty="0" err="1"/>
              <a:t>RewriteEngine</a:t>
            </a:r>
            <a:r>
              <a:rPr lang="en-US" b="1" dirty="0"/>
              <a:t> on</a:t>
            </a:r>
          </a:p>
          <a:p>
            <a:r>
              <a:rPr lang="en-US" b="1" dirty="0" err="1"/>
              <a:t>RewriteRule</a:t>
            </a:r>
            <a:r>
              <a:rPr lang="en-US" b="1" dirty="0"/>
              <a:t> ^/foo\.html$ /</a:t>
            </a:r>
            <a:r>
              <a:rPr lang="en-US" b="1" dirty="0" smtClean="0"/>
              <a:t>FULLPATH</a:t>
            </a:r>
            <a:r>
              <a:rPr lang="en-US" b="1" dirty="0"/>
              <a:t>/</a:t>
            </a:r>
            <a:r>
              <a:rPr lang="en-US" b="1" dirty="0" err="1"/>
              <a:t>bar.php</a:t>
            </a:r>
            <a:r>
              <a:rPr lang="en-US" b="1" dirty="0"/>
              <a:t> </a:t>
            </a:r>
            <a:r>
              <a:rPr lang="en-US" b="1" dirty="0">
                <a:solidFill>
                  <a:srgbClr val="CE2933"/>
                </a:solidFill>
              </a:rPr>
              <a:t>[PT]</a:t>
            </a:r>
          </a:p>
        </p:txBody>
      </p:sp>
    </p:spTree>
    <p:extLst>
      <p:ext uri="{BB962C8B-B14F-4D97-AF65-F5344CB8AC3E}">
        <p14:creationId xmlns:p14="http://schemas.microsoft.com/office/powerpoint/2010/main" val="36470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</a:t>
            </a:r>
            <a:r>
              <a:rPr lang="en-US" dirty="0" err="1" smtClean="0"/>
              <a:t>ReWriting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Internal or Public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RewriteCondition</a:t>
            </a:r>
            <a:r>
              <a:rPr lang="en-US" dirty="0" smtClean="0"/>
              <a:t> </a:t>
            </a:r>
            <a:r>
              <a:rPr lang="en-US" dirty="0"/>
              <a:t>combined with the </a:t>
            </a:r>
            <a:r>
              <a:rPr lang="en-US" b="1" dirty="0" err="1"/>
              <a:t>RewriteRule</a:t>
            </a:r>
            <a:r>
              <a:rPr lang="en-US" dirty="0"/>
              <a:t> can be thought of as </a:t>
            </a:r>
            <a:r>
              <a:rPr lang="en-US" dirty="0" smtClean="0"/>
              <a:t>a conditional </a:t>
            </a:r>
            <a:r>
              <a:rPr lang="en-US" dirty="0"/>
              <a:t>statement.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more than one rewrite condition is specified, they must </a:t>
            </a:r>
            <a:r>
              <a:rPr lang="en-US" dirty="0" smtClean="0"/>
              <a:t>all match </a:t>
            </a:r>
            <a:r>
              <a:rPr lang="en-US" dirty="0"/>
              <a:t>for the rewrite to execute.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RewriteCond</a:t>
            </a:r>
            <a:r>
              <a:rPr lang="en-US" dirty="0"/>
              <a:t> consists of </a:t>
            </a:r>
            <a:r>
              <a:rPr lang="en-US" dirty="0" smtClean="0"/>
              <a:t>three parts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/>
              <a:t>test </a:t>
            </a:r>
            <a:r>
              <a:rPr lang="en-US" dirty="0" smtClean="0"/>
              <a:t>string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and </a:t>
            </a:r>
            <a:r>
              <a:rPr lang="en-US" dirty="0"/>
              <a:t>a conditional pattern.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Sometimes flags</a:t>
            </a:r>
            <a:r>
              <a:rPr lang="en-US" dirty="0"/>
              <a:t>, is also used.</a:t>
            </a:r>
            <a:endParaRPr lang="en-US" b="1" dirty="0">
              <a:solidFill>
                <a:srgbClr val="CE2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8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</a:t>
            </a:r>
            <a:r>
              <a:rPr lang="en-US" dirty="0" err="1" smtClean="0"/>
              <a:t>ReWriting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Internal or Public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The example </a:t>
            </a:r>
            <a:r>
              <a:rPr lang="en-US" dirty="0" smtClean="0"/>
              <a:t>below allows </a:t>
            </a:r>
            <a:r>
              <a:rPr lang="en-US" dirty="0"/>
              <a:t>us to redirect if the request is </a:t>
            </a:r>
            <a:r>
              <a:rPr lang="en-US" dirty="0" smtClean="0"/>
              <a:t>coming from </a:t>
            </a:r>
            <a:r>
              <a:rPr lang="en-US" dirty="0"/>
              <a:t>an IP that begins with 192.168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sz="1800" b="1" dirty="0">
              <a:solidFill>
                <a:srgbClr val="CE2933"/>
              </a:solidFill>
            </a:endParaRPr>
          </a:p>
        </p:txBody>
      </p:sp>
      <p:pic>
        <p:nvPicPr>
          <p:cNvPr id="5" name="Picture 4" descr="4071519019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663385"/>
            <a:ext cx="5867400" cy="7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0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</a:t>
            </a:r>
            <a:r>
              <a:rPr lang="en-US" dirty="0" err="1" smtClean="0"/>
              <a:t>ReWriting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advanced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To prevent </a:t>
            </a:r>
            <a:r>
              <a:rPr lang="en-US" b="1" dirty="0"/>
              <a:t>hot-linking </a:t>
            </a:r>
            <a:r>
              <a:rPr lang="en-US" dirty="0"/>
              <a:t>of your image files </a:t>
            </a:r>
            <a:r>
              <a:rPr lang="en-US" dirty="0" smtClean="0"/>
              <a:t>consider a </a:t>
            </a:r>
            <a:r>
              <a:rPr lang="en-US" dirty="0"/>
              <a:t>conditional redirect that only allows images to be returned if the HTTP_REFERER header is from our domain:</a:t>
            </a:r>
          </a:p>
          <a:p>
            <a:r>
              <a:rPr lang="en-US" sz="1800" dirty="0" err="1"/>
              <a:t>RewriteEngine</a:t>
            </a:r>
            <a:r>
              <a:rPr lang="en-US" sz="1800" dirty="0"/>
              <a:t> On</a:t>
            </a:r>
            <a:br>
              <a:rPr lang="en-US" sz="1800" dirty="0"/>
            </a:br>
            <a:r>
              <a:rPr lang="en-US" sz="1800" b="1" dirty="0" err="1"/>
              <a:t>RewriteCond</a:t>
            </a:r>
            <a:r>
              <a:rPr lang="en-US" sz="1800" dirty="0"/>
              <a:t> </a:t>
            </a:r>
            <a:r>
              <a:rPr lang="en-US" sz="1800" b="1" dirty="0"/>
              <a:t>%{</a:t>
            </a:r>
            <a:r>
              <a:rPr lang="en-US" sz="1800" b="1" dirty="0">
                <a:solidFill>
                  <a:srgbClr val="CE2933"/>
                </a:solidFill>
              </a:rPr>
              <a:t>HTTP_REFERER</a:t>
            </a:r>
            <a:r>
              <a:rPr lang="en-US" sz="1800" b="1" dirty="0"/>
              <a:t>} </a:t>
            </a:r>
            <a:r>
              <a:rPr lang="en-US" sz="1800" b="1" dirty="0">
                <a:solidFill>
                  <a:schemeClr val="accent2"/>
                </a:solidFill>
              </a:rPr>
              <a:t>!</a:t>
            </a:r>
            <a:r>
              <a:rPr lang="en-US" sz="1800" dirty="0"/>
              <a:t>^http://(www\.)? </a:t>
            </a:r>
            <a:r>
              <a:rPr lang="en-US" sz="1800" dirty="0" err="1"/>
              <a:t>funwebdev</a:t>
            </a:r>
            <a:r>
              <a:rPr lang="en-US" sz="1800" dirty="0"/>
              <a:t>\.com/.*$ </a:t>
            </a:r>
            <a:r>
              <a:rPr lang="en-US" sz="1800" b="1" dirty="0"/>
              <a:t>[NC]</a:t>
            </a:r>
            <a:br>
              <a:rPr lang="en-US" sz="1800" b="1" dirty="0"/>
            </a:br>
            <a:r>
              <a:rPr lang="en-US" sz="1800" dirty="0" err="1"/>
              <a:t>RewriteRule</a:t>
            </a:r>
            <a:r>
              <a:rPr lang="en-US" sz="1800" dirty="0"/>
              <a:t> \.(</a:t>
            </a:r>
            <a:r>
              <a:rPr lang="en-US" sz="1800" dirty="0" err="1"/>
              <a:t>jpg|gif|bmp|png</a:t>
            </a:r>
            <a:r>
              <a:rPr lang="en-US" sz="1800" dirty="0"/>
              <a:t>)$ - </a:t>
            </a:r>
            <a:r>
              <a:rPr lang="en-US" sz="1800" b="1" dirty="0"/>
              <a:t>[F</a:t>
            </a:r>
            <a:r>
              <a:rPr lang="en-US" sz="1800" b="1" dirty="0" smtClean="0"/>
              <a:t>]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dirty="0"/>
              <a:t>To </a:t>
            </a:r>
            <a:r>
              <a:rPr lang="en-US" dirty="0" smtClean="0"/>
              <a:t>return </a:t>
            </a:r>
            <a:r>
              <a:rPr lang="en-US" dirty="0"/>
              <a:t>a small static image for all invalid requests </a:t>
            </a:r>
            <a:r>
              <a:rPr lang="en-US" dirty="0" smtClean="0"/>
              <a:t>use the </a:t>
            </a:r>
            <a:r>
              <a:rPr lang="en-US" dirty="0"/>
              <a:t>following directives:</a:t>
            </a:r>
          </a:p>
          <a:p>
            <a:r>
              <a:rPr lang="en-US" sz="1800" dirty="0" err="1"/>
              <a:t>RewriteEngine</a:t>
            </a:r>
            <a:r>
              <a:rPr lang="en-US" sz="1800" dirty="0"/>
              <a:t> </a:t>
            </a:r>
            <a:r>
              <a:rPr lang="en-US" sz="1800" dirty="0" smtClean="0"/>
              <a:t>On</a:t>
            </a:r>
            <a:br>
              <a:rPr lang="en-US" sz="1800" dirty="0" smtClean="0"/>
            </a:br>
            <a:r>
              <a:rPr lang="en-US" sz="1800" dirty="0" err="1" smtClean="0"/>
              <a:t>RewriteCond</a:t>
            </a:r>
            <a:r>
              <a:rPr lang="en-US" sz="1800" dirty="0" smtClean="0"/>
              <a:t> </a:t>
            </a:r>
            <a:r>
              <a:rPr lang="en-US" sz="1800" dirty="0"/>
              <a:t>%{HTTP_REFERER} !^http://(www\.)?</a:t>
            </a:r>
            <a:r>
              <a:rPr lang="en-US" sz="1800" dirty="0" err="1"/>
              <a:t>funwebdev</a:t>
            </a:r>
            <a:r>
              <a:rPr lang="en-US" sz="1800" dirty="0"/>
              <a:t>\.com/.*$ [NC</a:t>
            </a:r>
            <a:r>
              <a:rPr lang="en-US" sz="1800" dirty="0" smtClean="0"/>
              <a:t>]</a:t>
            </a:r>
            <a:br>
              <a:rPr lang="en-US" sz="1800" dirty="0" smtClean="0"/>
            </a:br>
            <a:r>
              <a:rPr lang="en-US" sz="1800" dirty="0" err="1" smtClean="0"/>
              <a:t>RewriteRule</a:t>
            </a:r>
            <a:r>
              <a:rPr lang="en-US" sz="1800" dirty="0" smtClean="0"/>
              <a:t> </a:t>
            </a:r>
            <a:r>
              <a:rPr lang="en-US" sz="1800" dirty="0"/>
              <a:t>\.(</a:t>
            </a:r>
            <a:r>
              <a:rPr lang="en-US" sz="1800" dirty="0" err="1"/>
              <a:t>jpg|gif|bmp|png</a:t>
            </a:r>
            <a:r>
              <a:rPr lang="en-US" sz="1800" dirty="0"/>
              <a:t>)$ </a:t>
            </a:r>
            <a:r>
              <a:rPr lang="en-US" sz="1800" b="1" dirty="0">
                <a:solidFill>
                  <a:srgbClr val="CE2933"/>
                </a:solidFill>
              </a:rPr>
              <a:t>http://</a:t>
            </a:r>
            <a:r>
              <a:rPr lang="en-US" sz="1800" b="1" dirty="0" err="1">
                <a:solidFill>
                  <a:srgbClr val="CE2933"/>
                </a:solidFill>
              </a:rPr>
              <a:t>funwebdev.com</a:t>
            </a:r>
            <a:r>
              <a:rPr lang="en-US" sz="1800" b="1" dirty="0">
                <a:solidFill>
                  <a:srgbClr val="CE2933"/>
                </a:solidFill>
              </a:rPr>
              <a:t>/</a:t>
            </a:r>
            <a:r>
              <a:rPr lang="en-US" sz="1800" b="1" dirty="0" err="1">
                <a:solidFill>
                  <a:srgbClr val="CE2933"/>
                </a:solidFill>
              </a:rPr>
              <a:t>stopIt.png</a:t>
            </a:r>
            <a:endParaRPr lang="en-US" sz="1800" b="1" dirty="0">
              <a:solidFill>
                <a:srgbClr val="CE293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2600" y="3745468"/>
            <a:ext cx="142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9FDA"/>
                </a:solidFill>
              </a:rPr>
              <a:t>F - Forbidden</a:t>
            </a:r>
            <a:endParaRPr lang="en-US" dirty="0">
              <a:solidFill>
                <a:srgbClr val="009FDA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572000" y="37338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29400" y="2438400"/>
            <a:ext cx="215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NC – Case insensitive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924800" y="28194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1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Managing Access with .</a:t>
            </a:r>
            <a:r>
              <a:rPr lang="en-US" dirty="0" err="1" smtClean="0"/>
              <a:t>htaccess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Should have done his a long time ago (maybe you did)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htaccess</a:t>
            </a:r>
            <a:r>
              <a:rPr lang="en-US" dirty="0"/>
              <a:t> files are the directory-</a:t>
            </a:r>
            <a:r>
              <a:rPr lang="en-US" dirty="0" smtClean="0"/>
              <a:t>level configuration </a:t>
            </a:r>
            <a:r>
              <a:rPr lang="en-US" dirty="0"/>
              <a:t>files used by Apache to store directives to apply to this particular folder</a:t>
            </a:r>
            <a:r>
              <a:rPr lang="en-US" dirty="0" smtClean="0"/>
              <a:t>.</a:t>
            </a:r>
          </a:p>
          <a:p>
            <a:r>
              <a:rPr lang="en-US" dirty="0"/>
              <a:t>While most websites will track and manage users using a database with PHP </a:t>
            </a:r>
            <a:r>
              <a:rPr lang="en-US" dirty="0" smtClean="0"/>
              <a:t>authentication scripts, </a:t>
            </a:r>
            <a:r>
              <a:rPr lang="en-US" dirty="0"/>
              <a:t>a simpler mechanism exists when you need </a:t>
            </a:r>
            <a:r>
              <a:rPr lang="en-US" dirty="0" smtClean="0"/>
              <a:t>to quickly </a:t>
            </a:r>
            <a:r>
              <a:rPr lang="en-US" dirty="0"/>
              <a:t>password protect a file or folder.</a:t>
            </a:r>
            <a:endParaRPr lang="en-US" dirty="0" smtClean="0"/>
          </a:p>
          <a:p>
            <a:endParaRPr lang="en-US" dirty="0" smtClean="0"/>
          </a:p>
          <a:p>
            <a:endParaRPr lang="en-US" sz="1800" b="1" dirty="0">
              <a:solidFill>
                <a:srgbClr val="CE2933"/>
              </a:solidFill>
            </a:endParaRPr>
          </a:p>
        </p:txBody>
      </p:sp>
      <p:pic>
        <p:nvPicPr>
          <p:cNvPr id="6" name="Picture 5" descr="4071519020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191000"/>
            <a:ext cx="4419600" cy="19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Managing Access with .</a:t>
            </a:r>
            <a:r>
              <a:rPr lang="en-US" dirty="0" err="1" smtClean="0"/>
              <a:t>htaccess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a file to the folder and point to a password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</a:t>
            </a:r>
            <a:r>
              <a:rPr lang="en-US" dirty="0"/>
              <a:t>a new password file, you would type the following command:</a:t>
            </a:r>
          </a:p>
          <a:p>
            <a:r>
              <a:rPr lang="en-US" b="1" dirty="0" err="1"/>
              <a:t>htpasswd</a:t>
            </a:r>
            <a:r>
              <a:rPr lang="en-US" b="1" dirty="0"/>
              <a:t> –c </a:t>
            </a:r>
            <a:r>
              <a:rPr lang="en-US" b="1" dirty="0" err="1"/>
              <a:t>passwordFile</a:t>
            </a:r>
            <a:r>
              <a:rPr lang="en-US" b="1" dirty="0"/>
              <a:t> </a:t>
            </a:r>
            <a:r>
              <a:rPr lang="en-US" b="1" dirty="0" err="1"/>
              <a:t>ricardo</a:t>
            </a:r>
            <a:endParaRPr lang="en-US" b="1" dirty="0"/>
          </a:p>
          <a:p>
            <a:r>
              <a:rPr lang="en-US" dirty="0"/>
              <a:t>This will create a file named </a:t>
            </a:r>
            <a:r>
              <a:rPr lang="en-US" i="1" dirty="0" err="1"/>
              <a:t>passwordFile</a:t>
            </a:r>
            <a:r>
              <a:rPr lang="en-US" i="1" dirty="0"/>
              <a:t> </a:t>
            </a:r>
            <a:r>
              <a:rPr lang="en-US" dirty="0"/>
              <a:t>and prompt you for a password </a:t>
            </a:r>
            <a:r>
              <a:rPr lang="en-US" dirty="0" smtClean="0"/>
              <a:t>for the </a:t>
            </a:r>
            <a:r>
              <a:rPr lang="en-US" dirty="0"/>
              <a:t>user </a:t>
            </a:r>
            <a:r>
              <a:rPr lang="en-US" i="1" dirty="0" err="1"/>
              <a:t>ricardo</a:t>
            </a:r>
            <a:r>
              <a:rPr lang="en-US" i="1" dirty="0"/>
              <a:t> </a:t>
            </a:r>
            <a:r>
              <a:rPr lang="en-US" dirty="0"/>
              <a:t>(I chose </a:t>
            </a:r>
            <a:r>
              <a:rPr lang="en-US" i="1" dirty="0"/>
              <a:t>password</a:t>
            </a:r>
            <a:r>
              <a:rPr lang="en-US" dirty="0"/>
              <a:t>)</a:t>
            </a:r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htaccess</a:t>
            </a:r>
            <a:r>
              <a:rPr lang="en-US" dirty="0" smtClean="0"/>
              <a:t>, can now point to that password file</a:t>
            </a:r>
            <a:endParaRPr lang="en-US" dirty="0"/>
          </a:p>
        </p:txBody>
      </p:sp>
      <p:pic>
        <p:nvPicPr>
          <p:cNvPr id="7" name="Picture 6" descr="Screen Shot 2014-02-17 at 1.2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5" y="4953000"/>
            <a:ext cx="639785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6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 Caching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Another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caching is distinct </a:t>
            </a:r>
            <a:r>
              <a:rPr lang="en-US" dirty="0" smtClean="0"/>
              <a:t>from: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HTTP </a:t>
            </a:r>
            <a:r>
              <a:rPr lang="en-US" b="1" dirty="0" smtClean="0"/>
              <a:t>caching </a:t>
            </a:r>
            <a:r>
              <a:rPr lang="en-US" dirty="0" smtClean="0"/>
              <a:t>built </a:t>
            </a:r>
            <a:r>
              <a:rPr lang="en-US" dirty="0"/>
              <a:t>into the </a:t>
            </a:r>
            <a:r>
              <a:rPr lang="en-US" dirty="0" smtClean="0"/>
              <a:t>HTTP protocol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caching technique </a:t>
            </a:r>
            <a:r>
              <a:rPr lang="en-US" dirty="0" smtClean="0"/>
              <a:t>using PHP </a:t>
            </a:r>
            <a:r>
              <a:rPr lang="en-US" dirty="0"/>
              <a:t>described in Chapter </a:t>
            </a:r>
            <a:r>
              <a:rPr lang="en-US" dirty="0" smtClean="0"/>
              <a:t>13</a:t>
            </a:r>
          </a:p>
          <a:p>
            <a:r>
              <a:rPr lang="en-US" dirty="0"/>
              <a:t>Apache caching supplements </a:t>
            </a:r>
            <a:r>
              <a:rPr lang="en-US" dirty="0" smtClean="0"/>
              <a:t>provides another </a:t>
            </a:r>
            <a:r>
              <a:rPr lang="en-US" dirty="0"/>
              <a:t>caching mechanism (in the form of a module, </a:t>
            </a:r>
            <a:r>
              <a:rPr lang="en-US" dirty="0" err="1"/>
              <a:t>mod_cache</a:t>
            </a:r>
            <a:r>
              <a:rPr lang="en-US" dirty="0"/>
              <a:t>) that allows </a:t>
            </a:r>
            <a:r>
              <a:rPr lang="en-US" dirty="0" smtClean="0"/>
              <a:t>you to </a:t>
            </a:r>
            <a:r>
              <a:rPr lang="en-US" dirty="0"/>
              <a:t>save copies of HTTP responses on the server so that the PHP script that </a:t>
            </a:r>
            <a:r>
              <a:rPr lang="en-US" dirty="0" smtClean="0"/>
              <a:t>created them </a:t>
            </a:r>
            <a:r>
              <a:rPr lang="en-US" dirty="0"/>
              <a:t>won’t have to run again.</a:t>
            </a:r>
          </a:p>
        </p:txBody>
      </p:sp>
    </p:spTree>
    <p:extLst>
      <p:ext uri="{BB962C8B-B14F-4D97-AF65-F5344CB8AC3E}">
        <p14:creationId xmlns:p14="http://schemas.microsoft.com/office/powerpoint/2010/main" val="136940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 Caching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Another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types of server cache,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b="1" dirty="0"/>
              <a:t>memory cache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b="1" dirty="0"/>
              <a:t>disk cache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memory cache is faster, but of course the server RAM is </a:t>
            </a:r>
            <a:r>
              <a:rPr lang="en-US" dirty="0" smtClean="0"/>
              <a:t>limited. The </a:t>
            </a:r>
            <a:r>
              <a:rPr lang="en-US" dirty="0"/>
              <a:t>disk cache is slower, but can support more data</a:t>
            </a:r>
            <a:r>
              <a:rPr lang="en-US" dirty="0" smtClean="0"/>
              <a:t>.</a:t>
            </a:r>
          </a:p>
          <a:p>
            <a:r>
              <a:rPr lang="en-US" dirty="0"/>
              <a:t>Caching is based on URLs so that every cached page is associated with a </a:t>
            </a:r>
            <a:r>
              <a:rPr lang="en-US" dirty="0" smtClean="0"/>
              <a:t>particular URL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682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Server Caching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Directives – in brief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Some important </a:t>
            </a:r>
            <a:r>
              <a:rPr lang="en-US" dirty="0" smtClean="0"/>
              <a:t>directives related </a:t>
            </a:r>
            <a:r>
              <a:rPr lang="en-US" dirty="0"/>
              <a:t>to the </a:t>
            </a:r>
            <a:r>
              <a:rPr lang="en-US" dirty="0" err="1"/>
              <a:t>mod_cache</a:t>
            </a:r>
            <a:r>
              <a:rPr lang="en-US" dirty="0"/>
              <a:t> module are: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CacheEnable</a:t>
            </a:r>
            <a:r>
              <a:rPr lang="en-US" b="1" dirty="0" smtClean="0"/>
              <a:t> </a:t>
            </a:r>
            <a:r>
              <a:rPr lang="en-US" dirty="0"/>
              <a:t>turns caching on. </a:t>
            </a:r>
            <a:r>
              <a:rPr lang="en-US" dirty="0" smtClean="0"/>
              <a:t>You include whether to use </a:t>
            </a:r>
            <a:r>
              <a:rPr lang="en-US" i="1" dirty="0" smtClean="0"/>
              <a:t>disk</a:t>
            </a:r>
            <a:r>
              <a:rPr lang="en-US" dirty="0" smtClean="0"/>
              <a:t> or </a:t>
            </a:r>
            <a:r>
              <a:rPr lang="en-US" i="1" dirty="0" smtClean="0"/>
              <a:t>memory</a:t>
            </a:r>
            <a:r>
              <a:rPr lang="en-US" dirty="0" smtClean="0"/>
              <a:t> caching and the location. To </a:t>
            </a:r>
            <a:r>
              <a:rPr lang="en-US" dirty="0"/>
              <a:t>cache all requests for a </a:t>
            </a:r>
            <a:r>
              <a:rPr lang="en-US" dirty="0" smtClean="0"/>
              <a:t>subdomain </a:t>
            </a:r>
            <a:r>
              <a:rPr lang="en-US" b="1" dirty="0" err="1" smtClean="0"/>
              <a:t>archive.funwebdev.com</a:t>
            </a:r>
            <a:r>
              <a:rPr lang="en-US" dirty="0"/>
              <a:t>, you would type the </a:t>
            </a:r>
            <a:r>
              <a:rPr lang="en-US" dirty="0" smtClean="0"/>
              <a:t>directive.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>
                <a:solidFill>
                  <a:schemeClr val="accent2"/>
                </a:solidFill>
              </a:rPr>
              <a:t>CacheEnable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rgbClr val="404040"/>
                </a:solidFill>
              </a:rPr>
              <a:t>disk </a:t>
            </a:r>
            <a:r>
              <a:rPr lang="en-US" b="1" dirty="0" err="1" smtClean="0">
                <a:solidFill>
                  <a:srgbClr val="404040"/>
                </a:solidFill>
              </a:rPr>
              <a:t>archive.funwebdev.com</a:t>
            </a:r>
            <a:endParaRPr lang="en-US" b="1" dirty="0">
              <a:solidFill>
                <a:srgbClr val="40404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CacheRoot</a:t>
            </a:r>
            <a:r>
              <a:rPr lang="en-US" b="1" dirty="0" smtClean="0"/>
              <a:t> </a:t>
            </a:r>
            <a:r>
              <a:rPr lang="en-US" dirty="0"/>
              <a:t>defines the folder on your server to store all the </a:t>
            </a:r>
            <a:r>
              <a:rPr lang="en-US" dirty="0" smtClean="0"/>
              <a:t>cached resources</a:t>
            </a:r>
            <a:r>
              <a:rPr lang="en-US" dirty="0"/>
              <a:t>. </a:t>
            </a:r>
            <a:r>
              <a:rPr lang="en-US" dirty="0" smtClean="0"/>
              <a:t>You </a:t>
            </a:r>
            <a:r>
              <a:rPr lang="en-US" dirty="0"/>
              <a:t>might save cached files in a high-speed</a:t>
            </a:r>
            <a:r>
              <a:rPr lang="en-US" dirty="0" smtClean="0"/>
              <a:t>, solid</a:t>
            </a:r>
            <a:r>
              <a:rPr lang="en-US" dirty="0"/>
              <a:t>-state mounted disk, for instance, as </a:t>
            </a:r>
            <a:r>
              <a:rPr lang="en-US" dirty="0" smtClean="0"/>
              <a:t>follows: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>
                <a:solidFill>
                  <a:srgbClr val="CE2933"/>
                </a:solidFill>
              </a:rPr>
              <a:t>CacheRoot</a:t>
            </a:r>
            <a:r>
              <a:rPr lang="en-US" b="1" dirty="0" smtClean="0">
                <a:solidFill>
                  <a:srgbClr val="CE2933"/>
                </a:solidFill>
              </a:rPr>
              <a:t> </a:t>
            </a:r>
            <a:r>
              <a:rPr lang="en-US" b="1" dirty="0">
                <a:solidFill>
                  <a:srgbClr val="404040"/>
                </a:solidFill>
              </a:rPr>
              <a:t>/</a:t>
            </a:r>
            <a:r>
              <a:rPr lang="en-US" b="1" dirty="0" err="1">
                <a:solidFill>
                  <a:srgbClr val="404040"/>
                </a:solidFill>
              </a:rPr>
              <a:t>fastdisk</a:t>
            </a:r>
            <a:r>
              <a:rPr lang="en-US" b="1" dirty="0">
                <a:solidFill>
                  <a:srgbClr val="404040"/>
                </a:solidFill>
              </a:rPr>
              <a:t>/cache</a:t>
            </a:r>
            <a:r>
              <a:rPr lang="en-US" b="1" dirty="0" smtClean="0">
                <a:solidFill>
                  <a:srgbClr val="404040"/>
                </a:solidFill>
              </a:rPr>
              <a:t>/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CacheDefaultExpire</a:t>
            </a:r>
            <a:r>
              <a:rPr lang="en-US" b="1" dirty="0" smtClean="0"/>
              <a:t> </a:t>
            </a:r>
            <a:r>
              <a:rPr lang="en-US" dirty="0"/>
              <a:t>determines how long in seconds something in cache </a:t>
            </a:r>
            <a:r>
              <a:rPr lang="en-US" dirty="0" smtClean="0"/>
              <a:t>is stored </a:t>
            </a:r>
            <a:r>
              <a:rPr lang="en-US" dirty="0"/>
              <a:t>before the cached copy expires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065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Shared 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Simple shared hosting </a:t>
            </a:r>
            <a:r>
              <a:rPr lang="en-US" dirty="0"/>
              <a:t>is a hosting environment in which clients receive access to </a:t>
            </a:r>
            <a:r>
              <a:rPr lang="en-US" dirty="0" smtClean="0"/>
              <a:t>a folder </a:t>
            </a:r>
            <a:r>
              <a:rPr lang="en-US" dirty="0"/>
              <a:t>on a web server, but cannot increase their privileges to configure any part </a:t>
            </a:r>
            <a:r>
              <a:rPr lang="en-US" dirty="0" smtClean="0"/>
              <a:t>of the </a:t>
            </a:r>
            <a:r>
              <a:rPr lang="en-US" dirty="0"/>
              <a:t>operating system, web server, or database</a:t>
            </a:r>
            <a:r>
              <a:rPr lang="en-US" dirty="0" smtClean="0"/>
              <a:t>.</a:t>
            </a:r>
          </a:p>
          <a:p>
            <a:r>
              <a:rPr lang="en-US" dirty="0"/>
              <a:t>The disadvantages of simple shared hosting are many. Lack of control, </a:t>
            </a:r>
            <a:r>
              <a:rPr lang="en-US" dirty="0" smtClean="0"/>
              <a:t>poor performance</a:t>
            </a:r>
            <a:r>
              <a:rPr lang="en-US" dirty="0"/>
              <a:t>, and security threats make shared hosting a bad idea for a </a:t>
            </a:r>
            <a:r>
              <a:rPr lang="en-US" dirty="0" smtClean="0"/>
              <a:t>serious website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Cheapest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8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Web Monitoring and </a:t>
            </a:r>
            <a:r>
              <a:rPr lang="en-US" dirty="0" smtClean="0">
                <a:solidFill>
                  <a:schemeClr val="tx2"/>
                </a:solidFill>
              </a:rPr>
              <a:t>Analytics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 </a:t>
            </a:r>
            <a:r>
              <a:rPr lang="en-US" dirty="0" smtClean="0"/>
              <a:t>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Internal monitoring </a:t>
            </a:r>
            <a:r>
              <a:rPr lang="en-US" dirty="0" smtClean="0"/>
              <a:t>reads the outputted logs of all the daemons to look for potential issues.</a:t>
            </a:r>
          </a:p>
          <a:p>
            <a:r>
              <a:rPr lang="en-US" b="1" dirty="0" smtClean="0"/>
              <a:t>External monitoring </a:t>
            </a:r>
            <a:r>
              <a:rPr lang="en-US" dirty="0" smtClean="0"/>
              <a:t>is installed off of the server and checks to see that connections to required services are open.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Internal and External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1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15200" cy="4525963"/>
          </a:xfrm>
        </p:spPr>
        <p:txBody>
          <a:bodyPr/>
          <a:lstStyle/>
          <a:p>
            <a:r>
              <a:rPr lang="en-US" dirty="0"/>
              <a:t>Logging relates closely to Apache, since Apache directives determine what </a:t>
            </a:r>
            <a:r>
              <a:rPr lang="en-US" dirty="0" smtClean="0"/>
              <a:t>information goes </a:t>
            </a:r>
            <a:r>
              <a:rPr lang="en-US" dirty="0"/>
              <a:t>into the WWW logs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</a:t>
            </a:r>
            <a:r>
              <a:rPr lang="en-US" dirty="0"/>
              <a:t>can define a </a:t>
            </a:r>
            <a:r>
              <a:rPr lang="en-US" dirty="0" smtClean="0"/>
              <a:t>log file </a:t>
            </a:r>
            <a:r>
              <a:rPr lang="en-US" dirty="0"/>
              <a:t>using the directive </a:t>
            </a:r>
            <a:r>
              <a:rPr lang="en-US" dirty="0" err="1" smtClean="0"/>
              <a:t>CustomLog</a:t>
            </a:r>
            <a:r>
              <a:rPr lang="en-US" dirty="0" smtClean="0"/>
              <a:t>:</a:t>
            </a:r>
          </a:p>
          <a:p>
            <a:r>
              <a:rPr lang="en-US" b="1" dirty="0" err="1" smtClean="0"/>
              <a:t>CustomLog</a:t>
            </a:r>
            <a:r>
              <a:rPr lang="en-US" b="1" dirty="0" smtClean="0"/>
              <a:t> </a:t>
            </a:r>
            <a:r>
              <a:rPr lang="en-US" b="1" dirty="0"/>
              <a:t>/</a:t>
            </a:r>
            <a:r>
              <a:rPr lang="en-US" b="1" dirty="0" err="1"/>
              <a:t>var</a:t>
            </a:r>
            <a:r>
              <a:rPr lang="en-US" b="1" dirty="0"/>
              <a:t>/log/</a:t>
            </a:r>
            <a:r>
              <a:rPr lang="en-US" b="1" dirty="0" err="1"/>
              <a:t>funwebdev</a:t>
            </a:r>
            <a:r>
              <a:rPr lang="en-US" b="1" dirty="0"/>
              <a:t>/</a:t>
            </a:r>
            <a:r>
              <a:rPr lang="en-US" b="1" dirty="0" err="1"/>
              <a:t>access_log</a:t>
            </a:r>
            <a:r>
              <a:rPr lang="en-US" b="1" dirty="0"/>
              <a:t> </a:t>
            </a:r>
            <a:r>
              <a:rPr lang="en-US" b="1" i="1" dirty="0"/>
              <a:t>nickname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 Logging</a:t>
            </a:r>
            <a:endParaRPr lang="en-US" dirty="0"/>
          </a:p>
        </p:txBody>
      </p:sp>
      <p:pic>
        <p:nvPicPr>
          <p:cNvPr id="5" name="Picture 4" descr="Screen Shot 2014-02-17 at 1.32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3733800"/>
            <a:ext cx="671110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15200" cy="4525963"/>
          </a:xfrm>
        </p:spPr>
        <p:txBody>
          <a:bodyPr/>
          <a:lstStyle/>
          <a:p>
            <a:r>
              <a:rPr lang="en-US" dirty="0"/>
              <a:t>If no maintenance of your log files is ever done, then the logs would keep </a:t>
            </a:r>
            <a:r>
              <a:rPr lang="en-US" dirty="0" smtClean="0"/>
              <a:t>accumulating and </a:t>
            </a:r>
            <a:r>
              <a:rPr lang="en-US" dirty="0"/>
              <a:t>the file would grow in size until eventually it would start to impact </a:t>
            </a:r>
            <a:r>
              <a:rPr lang="en-US" dirty="0" smtClean="0"/>
              <a:t>performance or </a:t>
            </a:r>
            <a:r>
              <a:rPr lang="en-US" dirty="0"/>
              <a:t>even use up all the space on the system</a:t>
            </a:r>
            <a:r>
              <a:rPr lang="en-US" dirty="0" smtClean="0"/>
              <a:t>.</a:t>
            </a:r>
          </a:p>
          <a:p>
            <a:r>
              <a:rPr lang="en-US" dirty="0" err="1"/>
              <a:t>logrotate</a:t>
            </a:r>
            <a:r>
              <a:rPr lang="en-US" dirty="0"/>
              <a:t> is the daemon running on most </a:t>
            </a:r>
            <a:r>
              <a:rPr lang="en-US" dirty="0" smtClean="0"/>
              <a:t>systems by </a:t>
            </a:r>
            <a:r>
              <a:rPr lang="en-US" dirty="0"/>
              <a:t>default to handle this task.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Log rotation</a:t>
            </a:r>
            <a:endParaRPr lang="en-US" dirty="0"/>
          </a:p>
        </p:txBody>
      </p:sp>
      <p:pic>
        <p:nvPicPr>
          <p:cNvPr id="7" name="Picture 6" descr="Screen Shot 2014-02-17 at 1.33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14800"/>
            <a:ext cx="6705600" cy="17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15200" cy="4525963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onitoring </a:t>
            </a:r>
            <a:r>
              <a:rPr lang="en-US" dirty="0"/>
              <a:t>software like </a:t>
            </a:r>
            <a:r>
              <a:rPr lang="en-US" b="1" dirty="0" err="1" smtClean="0"/>
              <a:t>Nagios</a:t>
            </a:r>
            <a:r>
              <a:rPr lang="en-US" b="1" dirty="0" smtClean="0"/>
              <a:t> </a:t>
            </a:r>
            <a:r>
              <a:rPr lang="en-US" dirty="0" smtClean="0"/>
              <a:t>can check for </a:t>
            </a:r>
            <a:r>
              <a:rPr lang="en-US" dirty="0"/>
              <a:t>uptime and immediately notify the administrator if a service goes down. </a:t>
            </a:r>
            <a:endParaRPr lang="en-US" dirty="0" smtClean="0"/>
          </a:p>
          <a:p>
            <a:r>
              <a:rPr lang="en-US" dirty="0" smtClean="0"/>
              <a:t>Much like </a:t>
            </a:r>
            <a:r>
              <a:rPr lang="en-US" dirty="0"/>
              <a:t>internal logs, external monitoring logs can be used to generate uptime </a:t>
            </a:r>
            <a:r>
              <a:rPr lang="en-US" dirty="0" smtClean="0"/>
              <a:t>reports and </a:t>
            </a:r>
            <a:r>
              <a:rPr lang="en-US" dirty="0"/>
              <a:t>other visual summaries of your server.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 the network</a:t>
            </a:r>
            <a:endParaRPr lang="en-US" dirty="0"/>
          </a:p>
        </p:txBody>
      </p:sp>
      <p:pic>
        <p:nvPicPr>
          <p:cNvPr id="5" name="Picture 4" descr="4071516018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733800"/>
            <a:ext cx="5638791" cy="27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1"/>
            <a:ext cx="7315200" cy="472440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nalysis </a:t>
            </a:r>
            <a:r>
              <a:rPr lang="en-US" dirty="0"/>
              <a:t>packages such as </a:t>
            </a:r>
            <a:r>
              <a:rPr lang="en-US" b="1" dirty="0" err="1" smtClean="0"/>
              <a:t>AWStats</a:t>
            </a:r>
            <a:r>
              <a:rPr lang="en-US" b="1" dirty="0" smtClean="0"/>
              <a:t> </a:t>
            </a:r>
            <a:r>
              <a:rPr lang="en-US" dirty="0" smtClean="0"/>
              <a:t>and </a:t>
            </a:r>
            <a:r>
              <a:rPr lang="en-US" b="1" dirty="0" err="1"/>
              <a:t>Webalizer</a:t>
            </a:r>
            <a:r>
              <a:rPr lang="en-US" b="1" dirty="0"/>
              <a:t> </a:t>
            </a:r>
            <a:r>
              <a:rPr lang="en-US" dirty="0"/>
              <a:t>allow you to easily set up periodic analysis of the log files to </a:t>
            </a:r>
            <a:r>
              <a:rPr lang="en-US" dirty="0" smtClean="0"/>
              <a:t>create bar </a:t>
            </a:r>
            <a:r>
              <a:rPr lang="en-US" dirty="0"/>
              <a:t>graphs; pie charts; and lists of top users, browsers, countries, and more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Build on your logs</a:t>
            </a:r>
            <a:endParaRPr lang="en-US" dirty="0"/>
          </a:p>
        </p:txBody>
      </p:sp>
      <p:pic>
        <p:nvPicPr>
          <p:cNvPr id="6" name="Picture 5" descr="4071519021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19400"/>
            <a:ext cx="5029200" cy="35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1"/>
            <a:ext cx="7315200" cy="4724400"/>
          </a:xfrm>
        </p:spPr>
        <p:txBody>
          <a:bodyPr/>
          <a:lstStyle/>
          <a:p>
            <a:r>
              <a:rPr lang="en-US" dirty="0"/>
              <a:t>Third-</a:t>
            </a:r>
            <a:r>
              <a:rPr lang="en-US" dirty="0" smtClean="0"/>
              <a:t>party systems </a:t>
            </a:r>
            <a:r>
              <a:rPr lang="en-US" dirty="0"/>
              <a:t>like Google Analytics provide much of the </a:t>
            </a:r>
            <a:r>
              <a:rPr lang="en-US" dirty="0" smtClean="0"/>
              <a:t>same </a:t>
            </a:r>
            <a:r>
              <a:rPr lang="en-US" dirty="0"/>
              <a:t>data, but rather than </a:t>
            </a:r>
            <a:r>
              <a:rPr lang="en-US" dirty="0" smtClean="0"/>
              <a:t>collect it </a:t>
            </a:r>
            <a:r>
              <a:rPr lang="en-US" dirty="0"/>
              <a:t>from your logs, they </a:t>
            </a:r>
            <a:r>
              <a:rPr lang="en-US" dirty="0" smtClean="0"/>
              <a:t>embed </a:t>
            </a:r>
            <a:r>
              <a:rPr lang="en-US" dirty="0"/>
              <a:t>a small piece </a:t>
            </a:r>
            <a:r>
              <a:rPr lang="en-US" dirty="0" smtClean="0"/>
              <a:t>of JavaScript </a:t>
            </a:r>
            <a:r>
              <a:rPr lang="en-US" dirty="0"/>
              <a:t>into each page of your site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statistics can be more robust than the free tools, but require every visit to the site to execute another script, slowing performance.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Put in a little piece of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6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Support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1"/>
            <a:ext cx="7315200" cy="47244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These tools provide information about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Indexed </a:t>
            </a:r>
            <a:r>
              <a:rPr lang="en-US" dirty="0"/>
              <a:t>terms and weights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Indexing </a:t>
            </a:r>
            <a:r>
              <a:rPr lang="en-US" dirty="0"/>
              <a:t>errors that were encountered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Search </a:t>
            </a:r>
            <a:r>
              <a:rPr lang="en-US" dirty="0"/>
              <a:t>ranking and traffic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Frequency </a:t>
            </a:r>
            <a:r>
              <a:rPr lang="en-US" dirty="0"/>
              <a:t>of being crawled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Response </a:t>
            </a:r>
            <a:r>
              <a:rPr lang="en-US" dirty="0"/>
              <a:t>time during the crawls</a:t>
            </a:r>
          </a:p>
          <a:p>
            <a:r>
              <a:rPr lang="en-US" dirty="0"/>
              <a:t>To sign up for these tools, go to </a:t>
            </a:r>
            <a:r>
              <a:rPr lang="en-US" b="1" dirty="0" err="1"/>
              <a:t>www.google.com</a:t>
            </a:r>
            <a:r>
              <a:rPr lang="en-US" b="1" dirty="0"/>
              <a:t>/webmasters/tools/ </a:t>
            </a:r>
            <a:r>
              <a:rPr lang="en-US" dirty="0" smtClean="0"/>
              <a:t>and </a:t>
            </a:r>
            <a:r>
              <a:rPr lang="en-US" b="1" dirty="0" smtClean="0"/>
              <a:t>http</a:t>
            </a:r>
            <a:r>
              <a:rPr lang="en-US" b="1" dirty="0"/>
              <a:t>://</a:t>
            </a:r>
            <a:r>
              <a:rPr lang="en-US" b="1" dirty="0" err="1"/>
              <a:t>www.bing.com</a:t>
            </a:r>
            <a:r>
              <a:rPr lang="en-US" b="1" dirty="0"/>
              <a:t>/toolbox/webmaster</a:t>
            </a:r>
            <a:r>
              <a:rPr lang="en-US" dirty="0"/>
              <a:t>.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 us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Support Tools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Screenshot of Google’s Webmaster Tools</a:t>
            </a:r>
            <a:endParaRPr lang="en-US" dirty="0"/>
          </a:p>
        </p:txBody>
      </p:sp>
      <p:pic>
        <p:nvPicPr>
          <p:cNvPr id="6" name="Content Placeholder 5" descr="4071519022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5" r="-15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72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Web Server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Hosting Options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10668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2"/>
                </a:solidFill>
                <a:latin typeface="Rockwell Condensed" pitchFamily="18" charset="0"/>
              </a:rPr>
              <a:t>Domain and Name Server </a:t>
            </a:r>
            <a:r>
              <a:rPr lang="en-US" sz="2200" dirty="0" smtClean="0">
                <a:solidFill>
                  <a:srgbClr val="F3703A"/>
                </a:solidFill>
                <a:latin typeface="Rockwell Condensed" pitchFamily="18" charset="0"/>
              </a:rPr>
              <a:t>Administration</a:t>
            </a:r>
            <a:endParaRPr lang="en-US" sz="22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0" y="2524780"/>
            <a:ext cx="281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Linux and Apache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Configuration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Web Monitoring and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Analytics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Apache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Request/Response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7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Shared Hosting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Virtualized shared hosting </a:t>
            </a:r>
            <a:r>
              <a:rPr lang="en-US" dirty="0"/>
              <a:t>is a variation on the shared hosting scheme, </a:t>
            </a:r>
            <a:r>
              <a:rPr lang="en-US" dirty="0" smtClean="0"/>
              <a:t>where instead </a:t>
            </a:r>
            <a:r>
              <a:rPr lang="en-US" dirty="0"/>
              <a:t>of being given a username and a home directory on a shared server, you </a:t>
            </a:r>
            <a:r>
              <a:rPr lang="en-US" dirty="0" smtClean="0"/>
              <a:t>are given </a:t>
            </a:r>
            <a:r>
              <a:rPr lang="en-US" dirty="0"/>
              <a:t>a virtual server, with root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Better, but still cost effective</a:t>
            </a:r>
            <a:endParaRPr lang="en-US" dirty="0"/>
          </a:p>
        </p:txBody>
      </p:sp>
      <p:pic>
        <p:nvPicPr>
          <p:cNvPr id="5" name="Picture 4" descr="4071519002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24200"/>
            <a:ext cx="4106061" cy="33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3127</TotalTime>
  <Words>4390</Words>
  <Application>Microsoft Office PowerPoint</Application>
  <PresentationFormat>On-screen Show (4:3)</PresentationFormat>
  <Paragraphs>451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Rockwell</vt:lpstr>
      <vt:lpstr>Rockwell Condensed</vt:lpstr>
      <vt:lpstr>Rockwell Extra Bold</vt:lpstr>
      <vt:lpstr>Wingdings</vt:lpstr>
      <vt:lpstr>Presentation</vt:lpstr>
      <vt:lpstr>Web Server Administration</vt:lpstr>
      <vt:lpstr>Objectives</vt:lpstr>
      <vt:lpstr>Web Server Hosting Options</vt:lpstr>
      <vt:lpstr>Hosting</vt:lpstr>
      <vt:lpstr>Types of Hosting</vt:lpstr>
      <vt:lpstr>Shared Hosting</vt:lpstr>
      <vt:lpstr>Shared Hosting</vt:lpstr>
      <vt:lpstr>Simple Shared Hosting</vt:lpstr>
      <vt:lpstr>Virtualized Shared Hosting</vt:lpstr>
      <vt:lpstr>Dedicated Hosting</vt:lpstr>
      <vt:lpstr>Dedicated Hosting</vt:lpstr>
      <vt:lpstr>Collocated Hosting</vt:lpstr>
      <vt:lpstr>In House Hosting</vt:lpstr>
      <vt:lpstr>Cloud Hosting</vt:lpstr>
      <vt:lpstr>Domain and Name Server Administration</vt:lpstr>
      <vt:lpstr>Domain Name System</vt:lpstr>
      <vt:lpstr>Registering a Domain Name</vt:lpstr>
      <vt:lpstr>Registering a Domain Name</vt:lpstr>
      <vt:lpstr>Whois</vt:lpstr>
      <vt:lpstr>Whois</vt:lpstr>
      <vt:lpstr>Whois</vt:lpstr>
      <vt:lpstr>Updating the Name Servers</vt:lpstr>
      <vt:lpstr>Checking Name Servers</vt:lpstr>
      <vt:lpstr>Checking Name Servers</vt:lpstr>
      <vt:lpstr>DNS Record Types</vt:lpstr>
      <vt:lpstr>DNS Record Types</vt:lpstr>
      <vt:lpstr>DNS Record Types</vt:lpstr>
      <vt:lpstr>DNS Record Types</vt:lpstr>
      <vt:lpstr>DNS Record Types</vt:lpstr>
      <vt:lpstr>DNS Record Types</vt:lpstr>
      <vt:lpstr>DNS Record Types</vt:lpstr>
      <vt:lpstr>DNS Record Types</vt:lpstr>
      <vt:lpstr>DNS Record Types</vt:lpstr>
      <vt:lpstr>DNS Record Types</vt:lpstr>
      <vt:lpstr>Reverse DNS</vt:lpstr>
      <vt:lpstr>Linux and Apache Configuration</vt:lpstr>
      <vt:lpstr>Apache</vt:lpstr>
      <vt:lpstr>Apache</vt:lpstr>
      <vt:lpstr>Daemons</vt:lpstr>
      <vt:lpstr>Managing Daemons</vt:lpstr>
      <vt:lpstr>Run Levels</vt:lpstr>
      <vt:lpstr>Run Levels</vt:lpstr>
      <vt:lpstr>Applying configuration changes</vt:lpstr>
      <vt:lpstr>Connection Management</vt:lpstr>
      <vt:lpstr>Connection Management</vt:lpstr>
      <vt:lpstr>Connection Management</vt:lpstr>
      <vt:lpstr>Connection Management</vt:lpstr>
      <vt:lpstr>Ports</vt:lpstr>
      <vt:lpstr>Data Compression</vt:lpstr>
      <vt:lpstr>Encryption and SSL</vt:lpstr>
      <vt:lpstr>Encryption and SSL</vt:lpstr>
      <vt:lpstr>Encryption and SSL</vt:lpstr>
      <vt:lpstr>File Ownership and Permissions</vt:lpstr>
      <vt:lpstr>File Ownership and Permissions</vt:lpstr>
      <vt:lpstr>Apache Request and Response Management</vt:lpstr>
      <vt:lpstr>Managing Multiple Domains</vt:lpstr>
      <vt:lpstr>Managing Multiple Domains</vt:lpstr>
      <vt:lpstr>Managing Multiple Domains</vt:lpstr>
      <vt:lpstr>Handling Directory Requests</vt:lpstr>
      <vt:lpstr>Handling Directory Requests</vt:lpstr>
      <vt:lpstr>Handling Directory Requests</vt:lpstr>
      <vt:lpstr>Handling Directory Requests</vt:lpstr>
      <vt:lpstr>Responding to File Requests</vt:lpstr>
      <vt:lpstr>Responding to File Requests</vt:lpstr>
      <vt:lpstr>URL Redirection</vt:lpstr>
      <vt:lpstr>Public Redirection</vt:lpstr>
      <vt:lpstr>Public Redirection</vt:lpstr>
      <vt:lpstr>Public Redirection</vt:lpstr>
      <vt:lpstr>Public Redirection</vt:lpstr>
      <vt:lpstr>Internal Redirection</vt:lpstr>
      <vt:lpstr>Internal Redirection</vt:lpstr>
      <vt:lpstr>Conditional ReWriting</vt:lpstr>
      <vt:lpstr>Conditional ReWriting</vt:lpstr>
      <vt:lpstr>Conditional ReWriting</vt:lpstr>
      <vt:lpstr>Managing Access with .htaccess</vt:lpstr>
      <vt:lpstr>Managing Access with .htaccess</vt:lpstr>
      <vt:lpstr>Server Caching</vt:lpstr>
      <vt:lpstr>Server Caching</vt:lpstr>
      <vt:lpstr>Server Caching</vt:lpstr>
      <vt:lpstr>Web Monitoring and Analytics</vt:lpstr>
      <vt:lpstr>Monitoring</vt:lpstr>
      <vt:lpstr>Internal Monitoring</vt:lpstr>
      <vt:lpstr>Internal Monitoring</vt:lpstr>
      <vt:lpstr>External Monitoring</vt:lpstr>
      <vt:lpstr>Internal Analytics</vt:lpstr>
      <vt:lpstr>Third-Party Analytics</vt:lpstr>
      <vt:lpstr>Third-Party Support Tools</vt:lpstr>
      <vt:lpstr>Third-Party Support Tools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Ricardo Hoar</dc:creator>
  <cp:lastModifiedBy>yang</cp:lastModifiedBy>
  <cp:revision>976</cp:revision>
  <dcterms:created xsi:type="dcterms:W3CDTF">2012-11-14T17:20:48Z</dcterms:created>
  <dcterms:modified xsi:type="dcterms:W3CDTF">2016-05-04T14:48:52Z</dcterms:modified>
</cp:coreProperties>
</file>